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4"/>
  </p:notesMasterIdLst>
  <p:handoutMasterIdLst>
    <p:handoutMasterId r:id="rId55"/>
  </p:handoutMasterIdLst>
  <p:sldIdLst>
    <p:sldId id="257" r:id="rId5"/>
    <p:sldId id="262" r:id="rId6"/>
    <p:sldId id="301" r:id="rId7"/>
    <p:sldId id="418" r:id="rId8"/>
    <p:sldId id="296" r:id="rId9"/>
    <p:sldId id="284" r:id="rId10"/>
    <p:sldId id="424" r:id="rId11"/>
    <p:sldId id="425" r:id="rId12"/>
    <p:sldId id="426" r:id="rId13"/>
    <p:sldId id="468" r:id="rId14"/>
    <p:sldId id="445" r:id="rId15"/>
    <p:sldId id="427" r:id="rId16"/>
    <p:sldId id="469" r:id="rId17"/>
    <p:sldId id="442" r:id="rId18"/>
    <p:sldId id="305" r:id="rId19"/>
    <p:sldId id="448" r:id="rId20"/>
    <p:sldId id="276" r:id="rId21"/>
    <p:sldId id="277" r:id="rId22"/>
    <p:sldId id="291" r:id="rId23"/>
    <p:sldId id="294" r:id="rId24"/>
    <p:sldId id="437" r:id="rId25"/>
    <p:sldId id="449" r:id="rId26"/>
    <p:sldId id="450" r:id="rId27"/>
    <p:sldId id="451" r:id="rId28"/>
    <p:sldId id="452" r:id="rId29"/>
    <p:sldId id="453" r:id="rId30"/>
    <p:sldId id="454" r:id="rId31"/>
    <p:sldId id="455" r:id="rId32"/>
    <p:sldId id="456" r:id="rId33"/>
    <p:sldId id="457" r:id="rId34"/>
    <p:sldId id="458" r:id="rId35"/>
    <p:sldId id="459" r:id="rId36"/>
    <p:sldId id="460" r:id="rId37"/>
    <p:sldId id="461" r:id="rId38"/>
    <p:sldId id="462" r:id="rId39"/>
    <p:sldId id="463" r:id="rId40"/>
    <p:sldId id="406" r:id="rId41"/>
    <p:sldId id="412" r:id="rId42"/>
    <p:sldId id="432" r:id="rId43"/>
    <p:sldId id="413" r:id="rId44"/>
    <p:sldId id="414" r:id="rId45"/>
    <p:sldId id="464" r:id="rId46"/>
    <p:sldId id="345" r:id="rId47"/>
    <p:sldId id="346" r:id="rId48"/>
    <p:sldId id="470" r:id="rId49"/>
    <p:sldId id="434" r:id="rId50"/>
    <p:sldId id="347" r:id="rId51"/>
    <p:sldId id="350" r:id="rId52"/>
    <p:sldId id="430" r:id="rId53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DDFC7"/>
    <a:srgbClr val="71FFB1"/>
    <a:srgbClr val="E4C9FF"/>
    <a:srgbClr val="C1FFC1"/>
    <a:srgbClr val="245594"/>
    <a:srgbClr val="3F699F"/>
    <a:srgbClr val="C4F8FD"/>
    <a:srgbClr val="FCD5B5"/>
    <a:srgbClr val="C5E2FF"/>
    <a:srgbClr val="DDF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357" autoAdjust="0"/>
    <p:restoredTop sz="99502" autoAdjust="0"/>
  </p:normalViewPr>
  <p:slideViewPr>
    <p:cSldViewPr snapToGrid="0" snapToObjects="1">
      <p:cViewPr>
        <p:scale>
          <a:sx n="70" d="100"/>
          <a:sy n="70" d="100"/>
        </p:scale>
        <p:origin x="-48" y="-48"/>
      </p:cViewPr>
      <p:guideLst>
        <p:guide orient="horz" pos="2160"/>
        <p:guide pos="29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1962" y="-78"/>
      </p:cViewPr>
      <p:guideLst>
        <p:guide orient="horz" pos="2929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210228772773427E-2"/>
          <c:y val="0"/>
          <c:w val="0.89756484767912359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6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7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9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1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12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13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1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15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16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7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2.7778816749270368E-3"/>
                  <c:y val="-5.937524606299212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3336450247811101E-3"/>
                  <c:y val="-3.749999999999999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3889408374635185E-2"/>
                  <c:y val="-9.3749999999999997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numRef>
              <c:f>Sheet1!$A$2:$A$19</c:f>
              <c:numCache>
                <c:formatCode>General</c:formatCode>
                <c:ptCount val="18"/>
                <c:pt idx="0">
                  <c:v>14</c:v>
                </c:pt>
                <c:pt idx="1">
                  <c:v>19</c:v>
                </c:pt>
                <c:pt idx="2">
                  <c:v>20</c:v>
                </c:pt>
                <c:pt idx="3">
                  <c:v>25</c:v>
                </c:pt>
                <c:pt idx="4">
                  <c:v>28</c:v>
                </c:pt>
                <c:pt idx="5">
                  <c:v>30</c:v>
                </c:pt>
                <c:pt idx="6">
                  <c:v>33</c:v>
                </c:pt>
                <c:pt idx="7">
                  <c:v>35</c:v>
                </c:pt>
                <c:pt idx="8">
                  <c:v>38</c:v>
                </c:pt>
                <c:pt idx="9">
                  <c:v>40</c:v>
                </c:pt>
                <c:pt idx="10">
                  <c:v>45</c:v>
                </c:pt>
                <c:pt idx="11">
                  <c:v>50</c:v>
                </c:pt>
                <c:pt idx="12">
                  <c:v>60</c:v>
                </c:pt>
                <c:pt idx="13">
                  <c:v>75</c:v>
                </c:pt>
                <c:pt idx="14">
                  <c:v>80</c:v>
                </c:pt>
                <c:pt idx="15">
                  <c:v>86</c:v>
                </c:pt>
                <c:pt idx="16">
                  <c:v>100</c:v>
                </c:pt>
                <c:pt idx="17">
                  <c:v>150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2</c:v>
                </c:pt>
                <c:pt idx="1">
                  <c:v>1</c:v>
                </c:pt>
                <c:pt idx="2">
                  <c:v>13</c:v>
                </c:pt>
                <c:pt idx="3">
                  <c:v>7</c:v>
                </c:pt>
                <c:pt idx="4">
                  <c:v>10</c:v>
                </c:pt>
                <c:pt idx="5">
                  <c:v>12</c:v>
                </c:pt>
                <c:pt idx="6">
                  <c:v>2</c:v>
                </c:pt>
                <c:pt idx="7">
                  <c:v>5</c:v>
                </c:pt>
                <c:pt idx="8">
                  <c:v>1</c:v>
                </c:pt>
                <c:pt idx="9">
                  <c:v>7</c:v>
                </c:pt>
                <c:pt idx="10">
                  <c:v>3</c:v>
                </c:pt>
                <c:pt idx="11">
                  <c:v>15</c:v>
                </c:pt>
                <c:pt idx="12">
                  <c:v>6</c:v>
                </c:pt>
                <c:pt idx="13">
                  <c:v>3</c:v>
                </c:pt>
                <c:pt idx="14">
                  <c:v>2</c:v>
                </c:pt>
                <c:pt idx="15">
                  <c:v>1</c:v>
                </c:pt>
                <c:pt idx="16">
                  <c:v>12</c:v>
                </c:pt>
                <c:pt idx="17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Daily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6783799870901508E-2"/>
                  <c:y val="-1.0719940108160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Once a week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50439144931083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 few times a month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Once a month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Rarely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Never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0"/>
        <c:shape val="cylinder"/>
        <c:axId val="93191168"/>
        <c:axId val="105063168"/>
        <c:axId val="0"/>
      </c:bar3DChart>
      <c:catAx>
        <c:axId val="93191168"/>
        <c:scaling>
          <c:orientation val="minMax"/>
        </c:scaling>
        <c:delete val="1"/>
        <c:axPos val="b"/>
        <c:majorTickMark val="out"/>
        <c:minorTickMark val="none"/>
        <c:tickLblPos val="nextTo"/>
        <c:crossAx val="105063168"/>
        <c:crosses val="autoZero"/>
        <c:auto val="1"/>
        <c:lblAlgn val="ctr"/>
        <c:lblOffset val="100"/>
        <c:noMultiLvlLbl val="0"/>
      </c:catAx>
      <c:valAx>
        <c:axId val="10506316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93191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889826007942298"/>
          <c:y val="6.17514360354815E-2"/>
          <c:w val="0.32597389473918298"/>
          <c:h val="0.9382485639645189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3175">
          <a:solidFill>
            <a:srgbClr val="80808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624911758076983E-2"/>
          <c:y val="4.5348079252160112E-2"/>
          <c:w val="0.8086504027402811"/>
          <c:h val="0.5476143559835280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SUU</c:v>
                </c:pt>
              </c:strCache>
            </c:strRef>
          </c:tx>
          <c:spPr>
            <a:solidFill>
              <a:srgbClr val="FAC090"/>
            </a:solidFill>
            <a:ln w="25399">
              <a:noFill/>
            </a:ln>
          </c:spPr>
          <c:invertIfNegative val="0"/>
          <c:cat>
            <c:strRef>
              <c:f>Sheet1!$A$2:$A$8</c:f>
              <c:strCache>
                <c:ptCount val="7"/>
                <c:pt idx="0">
                  <c:v>Set for unmanaged</c:v>
                </c:pt>
                <c:pt idx="1">
                  <c:v>Set for TOU hours (perm or temp)</c:v>
                </c:pt>
                <c:pt idx="2">
                  <c:v>Set for overnight hours  (perm or temp)</c:v>
                </c:pt>
                <c:pt idx="3">
                  <c:v>Left as it was</c:v>
                </c:pt>
                <c:pt idx="4">
                  <c:v>Forgot about it/Too much trouble</c:v>
                </c:pt>
                <c:pt idx="5">
                  <c:v>Self managed</c:v>
                </c:pt>
                <c:pt idx="6">
                  <c:v>Help research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3">
                  <c:v>6</c:v>
                </c:pt>
                <c:pt idx="4">
                  <c:v>1</c:v>
                </c:pt>
                <c:pt idx="5">
                  <c:v>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SMU</c:v>
                </c:pt>
              </c:strCache>
            </c:strRef>
          </c:tx>
          <c:spPr>
            <a:solidFill>
              <a:srgbClr val="E46C0A"/>
            </a:solidFill>
            <a:ln w="25399">
              <a:noFill/>
            </a:ln>
          </c:spPr>
          <c:invertIfNegative val="0"/>
          <c:cat>
            <c:strRef>
              <c:f>Sheet1!$A$2:$A$8</c:f>
              <c:strCache>
                <c:ptCount val="7"/>
                <c:pt idx="0">
                  <c:v>Set for unmanaged</c:v>
                </c:pt>
                <c:pt idx="1">
                  <c:v>Set for TOU hours (perm or temp)</c:v>
                </c:pt>
                <c:pt idx="2">
                  <c:v>Set for overnight hours  (perm or temp)</c:v>
                </c:pt>
                <c:pt idx="3">
                  <c:v>Left as it was</c:v>
                </c:pt>
                <c:pt idx="4">
                  <c:v>Forgot about it/Too much trouble</c:v>
                </c:pt>
                <c:pt idx="5">
                  <c:v>Self managed</c:v>
                </c:pt>
                <c:pt idx="6">
                  <c:v>Help research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SUM</c:v>
                </c:pt>
              </c:strCache>
            </c:strRef>
          </c:tx>
          <c:spPr>
            <a:solidFill>
              <a:srgbClr val="E6B9B8"/>
            </a:solidFill>
            <a:ln w="25399">
              <a:noFill/>
            </a:ln>
          </c:spPr>
          <c:invertIfNegative val="0"/>
          <c:cat>
            <c:strRef>
              <c:f>Sheet1!$A$2:$A$8</c:f>
              <c:strCache>
                <c:ptCount val="7"/>
                <c:pt idx="0">
                  <c:v>Set for unmanaged</c:v>
                </c:pt>
                <c:pt idx="1">
                  <c:v>Set for TOU hours (perm or temp)</c:v>
                </c:pt>
                <c:pt idx="2">
                  <c:v>Set for overnight hours  (perm or temp)</c:v>
                </c:pt>
                <c:pt idx="3">
                  <c:v>Left as it was</c:v>
                </c:pt>
                <c:pt idx="4">
                  <c:v>Forgot about it/Too much trouble</c:v>
                </c:pt>
                <c:pt idx="5">
                  <c:v>Self managed</c:v>
                </c:pt>
                <c:pt idx="6">
                  <c:v>Help research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2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SMM</c:v>
                </c:pt>
              </c:strCache>
            </c:strRef>
          </c:tx>
          <c:spPr>
            <a:solidFill>
              <a:srgbClr val="953735"/>
            </a:solidFill>
            <a:ln w="25399">
              <a:noFill/>
            </a:ln>
          </c:spPr>
          <c:invertIfNegative val="0"/>
          <c:cat>
            <c:strRef>
              <c:f>Sheet1!$A$2:$A$8</c:f>
              <c:strCache>
                <c:ptCount val="7"/>
                <c:pt idx="0">
                  <c:v>Set for unmanaged</c:v>
                </c:pt>
                <c:pt idx="1">
                  <c:v>Set for TOU hours (perm or temp)</c:v>
                </c:pt>
                <c:pt idx="2">
                  <c:v>Set for overnight hours  (perm or temp)</c:v>
                </c:pt>
                <c:pt idx="3">
                  <c:v>Left as it was</c:v>
                </c:pt>
                <c:pt idx="4">
                  <c:v>Forgot about it/Too much trouble</c:v>
                </c:pt>
                <c:pt idx="5">
                  <c:v>Self managed</c:v>
                </c:pt>
                <c:pt idx="6">
                  <c:v>Help research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4">
                  <c:v>3</c:v>
                </c:pt>
                <c:pt idx="6">
                  <c:v>1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TUU</c:v>
                </c:pt>
              </c:strCache>
            </c:strRef>
          </c:tx>
          <c:spPr>
            <a:solidFill>
              <a:srgbClr val="D7E4BD"/>
            </a:solidFill>
            <a:ln w="25399">
              <a:noFill/>
            </a:ln>
          </c:spPr>
          <c:invertIfNegative val="0"/>
          <c:cat>
            <c:strRef>
              <c:f>Sheet1!$A$2:$A$8</c:f>
              <c:strCache>
                <c:ptCount val="7"/>
                <c:pt idx="0">
                  <c:v>Set for unmanaged</c:v>
                </c:pt>
                <c:pt idx="1">
                  <c:v>Set for TOU hours (perm or temp)</c:v>
                </c:pt>
                <c:pt idx="2">
                  <c:v>Set for overnight hours  (perm or temp)</c:v>
                </c:pt>
                <c:pt idx="3">
                  <c:v>Left as it was</c:v>
                </c:pt>
                <c:pt idx="4">
                  <c:v>Forgot about it/Too much trouble</c:v>
                </c:pt>
                <c:pt idx="5">
                  <c:v>Self managed</c:v>
                </c:pt>
                <c:pt idx="6">
                  <c:v>Help research</c:v>
                </c:pt>
              </c:strCache>
            </c:strRef>
          </c:cat>
          <c:val>
            <c:numRef>
              <c:f>Sheet1!$F$2:$F$8</c:f>
              <c:numCache>
                <c:formatCode>General</c:formatCode>
                <c:ptCount val="7"/>
                <c:pt idx="1">
                  <c:v>2</c:v>
                </c:pt>
                <c:pt idx="2">
                  <c:v>3</c:v>
                </c:pt>
                <c:pt idx="4">
                  <c:v>3</c:v>
                </c:pt>
                <c:pt idx="5">
                  <c:v>4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TMU</c:v>
                </c:pt>
              </c:strCache>
            </c:strRef>
          </c:tx>
          <c:spPr>
            <a:solidFill>
              <a:srgbClr val="77933C"/>
            </a:solidFill>
            <a:ln w="25399">
              <a:noFill/>
            </a:ln>
          </c:spPr>
          <c:invertIfNegative val="0"/>
          <c:cat>
            <c:strRef>
              <c:f>Sheet1!$A$2:$A$8</c:f>
              <c:strCache>
                <c:ptCount val="7"/>
                <c:pt idx="0">
                  <c:v>Set for unmanaged</c:v>
                </c:pt>
                <c:pt idx="1">
                  <c:v>Set for TOU hours (perm or temp)</c:v>
                </c:pt>
                <c:pt idx="2">
                  <c:v>Set for overnight hours  (perm or temp)</c:v>
                </c:pt>
                <c:pt idx="3">
                  <c:v>Left as it was</c:v>
                </c:pt>
                <c:pt idx="4">
                  <c:v>Forgot about it/Too much trouble</c:v>
                </c:pt>
                <c:pt idx="5">
                  <c:v>Self managed</c:v>
                </c:pt>
                <c:pt idx="6">
                  <c:v>Help research</c:v>
                </c:pt>
              </c:strCache>
            </c:strRef>
          </c:cat>
          <c:val>
            <c:numRef>
              <c:f>Sheet1!$G$2:$G$8</c:f>
              <c:numCache>
                <c:formatCode>General</c:formatCode>
                <c:ptCount val="7"/>
                <c:pt idx="0">
                  <c:v>5</c:v>
                </c:pt>
                <c:pt idx="4">
                  <c:v>1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TUM</c:v>
                </c:pt>
              </c:strCache>
            </c:strRef>
          </c:tx>
          <c:spPr>
            <a:solidFill>
              <a:srgbClr val="8EB4E3"/>
            </a:solidFill>
            <a:ln w="25399">
              <a:noFill/>
            </a:ln>
          </c:spPr>
          <c:invertIfNegative val="0"/>
          <c:cat>
            <c:strRef>
              <c:f>Sheet1!$A$2:$A$8</c:f>
              <c:strCache>
                <c:ptCount val="7"/>
                <c:pt idx="0">
                  <c:v>Set for unmanaged</c:v>
                </c:pt>
                <c:pt idx="1">
                  <c:v>Set for TOU hours (perm or temp)</c:v>
                </c:pt>
                <c:pt idx="2">
                  <c:v>Set for overnight hours  (perm or temp)</c:v>
                </c:pt>
                <c:pt idx="3">
                  <c:v>Left as it was</c:v>
                </c:pt>
                <c:pt idx="4">
                  <c:v>Forgot about it/Too much trouble</c:v>
                </c:pt>
                <c:pt idx="5">
                  <c:v>Self managed</c:v>
                </c:pt>
                <c:pt idx="6">
                  <c:v>Help research</c:v>
                </c:pt>
              </c:strCache>
            </c:strRef>
          </c:cat>
          <c:val>
            <c:numRef>
              <c:f>Sheet1!$H$2:$H$8</c:f>
              <c:numCache>
                <c:formatCode>General</c:formatCode>
                <c:ptCount val="7"/>
                <c:pt idx="1">
                  <c:v>6</c:v>
                </c:pt>
                <c:pt idx="2">
                  <c:v>4</c:v>
                </c:pt>
                <c:pt idx="5">
                  <c:v>1</c:v>
                </c:pt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TMM</c:v>
                </c:pt>
              </c:strCache>
            </c:strRef>
          </c:tx>
          <c:spPr>
            <a:solidFill>
              <a:srgbClr val="376092"/>
            </a:solidFill>
            <a:ln w="25399">
              <a:noFill/>
            </a:ln>
          </c:spPr>
          <c:invertIfNegative val="0"/>
          <c:cat>
            <c:strRef>
              <c:f>Sheet1!$A$2:$A$8</c:f>
              <c:strCache>
                <c:ptCount val="7"/>
                <c:pt idx="0">
                  <c:v>Set for unmanaged</c:v>
                </c:pt>
                <c:pt idx="1">
                  <c:v>Set for TOU hours (perm or temp)</c:v>
                </c:pt>
                <c:pt idx="2">
                  <c:v>Set for overnight hours  (perm or temp)</c:v>
                </c:pt>
                <c:pt idx="3">
                  <c:v>Left as it was</c:v>
                </c:pt>
                <c:pt idx="4">
                  <c:v>Forgot about it/Too much trouble</c:v>
                </c:pt>
                <c:pt idx="5">
                  <c:v>Self managed</c:v>
                </c:pt>
                <c:pt idx="6">
                  <c:v>Help research</c:v>
                </c:pt>
              </c:strCache>
            </c:strRef>
          </c:cat>
          <c:val>
            <c:numRef>
              <c:f>Sheet1!$I$2:$I$8</c:f>
              <c:numCache>
                <c:formatCode>General</c:formatCode>
                <c:ptCount val="7"/>
                <c:pt idx="1">
                  <c:v>9</c:v>
                </c:pt>
                <c:pt idx="2">
                  <c:v>6</c:v>
                </c:pt>
                <c:pt idx="3">
                  <c:v>5</c:v>
                </c:pt>
                <c:pt idx="4">
                  <c:v>1</c:v>
                </c:pt>
                <c:pt idx="6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4536704"/>
        <c:axId val="104538496"/>
        <c:axId val="0"/>
      </c:bar3DChart>
      <c:catAx>
        <c:axId val="104536704"/>
        <c:scaling>
          <c:orientation val="minMax"/>
        </c:scaling>
        <c:delete val="1"/>
        <c:axPos val="b"/>
        <c:majorTickMark val="out"/>
        <c:minorTickMark val="none"/>
        <c:tickLblPos val="nextTo"/>
        <c:crossAx val="104538496"/>
        <c:crosses val="autoZero"/>
        <c:auto val="1"/>
        <c:lblAlgn val="ctr"/>
        <c:lblOffset val="100"/>
        <c:noMultiLvlLbl val="0"/>
      </c:catAx>
      <c:valAx>
        <c:axId val="104538496"/>
        <c:scaling>
          <c:orientation val="minMax"/>
          <c:max val="25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crossAx val="104536704"/>
        <c:crosses val="autoZero"/>
        <c:crossBetween val="between"/>
        <c:majorUnit val="5"/>
      </c:valAx>
      <c:spPr>
        <a:noFill/>
        <a:ln w="25399">
          <a:noFill/>
        </a:ln>
      </c:spPr>
    </c:plotArea>
    <c:legend>
      <c:legendPos val="r"/>
      <c:layout>
        <c:manualLayout>
          <c:xMode val="edge"/>
          <c:yMode val="edge"/>
          <c:x val="0.86248331108144194"/>
          <c:y val="1.1527377521613832E-2"/>
          <c:w val="0.10146862483311081"/>
          <c:h val="0.67867435158501443"/>
        </c:manualLayout>
      </c:layout>
      <c:overlay val="0"/>
      <c:spPr>
        <a:noFill/>
        <a:ln w="25399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8476" cy="465138"/>
          </a:xfrm>
          <a:prstGeom prst="rect">
            <a:avLst/>
          </a:prstGeom>
        </p:spPr>
        <p:txBody>
          <a:bodyPr vert="horz" lIns="93143" tIns="46573" rIns="93143" bIns="4657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1" y="2"/>
            <a:ext cx="3038476" cy="465138"/>
          </a:xfrm>
          <a:prstGeom prst="rect">
            <a:avLst/>
          </a:prstGeom>
        </p:spPr>
        <p:txBody>
          <a:bodyPr vert="horz" lIns="93143" tIns="46573" rIns="93143" bIns="4657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8906D7B-FE39-D344-9DF4-457D7516201B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6" cy="465138"/>
          </a:xfrm>
          <a:prstGeom prst="rect">
            <a:avLst/>
          </a:prstGeom>
        </p:spPr>
        <p:txBody>
          <a:bodyPr vert="horz" lIns="93143" tIns="46573" rIns="93143" bIns="4657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1" y="8829676"/>
            <a:ext cx="3038476" cy="465138"/>
          </a:xfrm>
          <a:prstGeom prst="rect">
            <a:avLst/>
          </a:prstGeom>
        </p:spPr>
        <p:txBody>
          <a:bodyPr vert="horz" lIns="93143" tIns="46573" rIns="93143" bIns="4657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056B2E0-14F8-0D40-B38F-B80E00C81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49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8476" cy="465138"/>
          </a:xfrm>
          <a:prstGeom prst="rect">
            <a:avLst/>
          </a:prstGeom>
        </p:spPr>
        <p:txBody>
          <a:bodyPr vert="horz" lIns="93143" tIns="46573" rIns="93143" bIns="4657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2"/>
            <a:ext cx="3038476" cy="465138"/>
          </a:xfrm>
          <a:prstGeom prst="rect">
            <a:avLst/>
          </a:prstGeom>
        </p:spPr>
        <p:txBody>
          <a:bodyPr vert="horz" lIns="93143" tIns="46573" rIns="93143" bIns="4657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D404A02-50E3-B74F-AE17-F84BF0D96713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3" tIns="46573" rIns="93143" bIns="4657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7" y="4416428"/>
            <a:ext cx="5607049" cy="4183063"/>
          </a:xfrm>
          <a:prstGeom prst="rect">
            <a:avLst/>
          </a:prstGeom>
        </p:spPr>
        <p:txBody>
          <a:bodyPr vert="horz" lIns="93143" tIns="46573" rIns="93143" bIns="46573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6" cy="465138"/>
          </a:xfrm>
          <a:prstGeom prst="rect">
            <a:avLst/>
          </a:prstGeom>
        </p:spPr>
        <p:txBody>
          <a:bodyPr vert="horz" lIns="93143" tIns="46573" rIns="93143" bIns="4657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1" y="8829676"/>
            <a:ext cx="3038476" cy="465138"/>
          </a:xfrm>
          <a:prstGeom prst="rect">
            <a:avLst/>
          </a:prstGeom>
        </p:spPr>
        <p:txBody>
          <a:bodyPr vert="horz" lIns="93143" tIns="46573" rIns="93143" bIns="4657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B6D35E1-98D0-1B45-99BF-A6DDBBC5A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178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6D35E1-98D0-1B45-99BF-A6DDBBC5A4D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12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2FB85-197E-4794-8818-E76ADE607A8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069EC4-95A0-42D8-BA6C-8EFA092D534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2FB85-197E-4794-8818-E76ADE607A8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2FB85-197E-4794-8818-E76ADE607A8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2FB85-197E-4794-8818-E76ADE607A8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2FB85-197E-4794-8818-E76ADE607A8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2FB85-197E-4794-8818-E76ADE607A8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2FB85-197E-4794-8818-E76ADE607A8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6D35E1-98D0-1B45-99BF-A6DDBBC5A4D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2FB85-197E-4794-8818-E76ADE607A84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6D35E1-98D0-1B45-99BF-A6DDBBC5A4D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99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6D35E1-98D0-1B45-99BF-A6DDBBC5A4D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069EC4-95A0-42D8-BA6C-8EFA092D534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2FB85-197E-4794-8818-E76ADE607A84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681" indent="-28564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586" indent="-22851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99621" indent="-22851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6655" indent="-22851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3689" indent="-2285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0724" indent="-2285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7758" indent="-2285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4792" indent="-2285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85A22E-4C3B-D440-871C-5209F007D7EE}" type="slidenum">
              <a:rPr lang="en-US" sz="12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681" indent="-28564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586" indent="-22851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99621" indent="-22851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6655" indent="-22851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3689" indent="-2285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0724" indent="-2285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7758" indent="-2285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4792" indent="-2285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9A45E8-66C8-7741-A76B-E58A33FE191B}" type="slidenum">
              <a:rPr lang="en-US" sz="12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2FB85-197E-4794-8818-E76ADE607A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70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069EC4-95A0-42D8-BA6C-8EFA092D534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069EC4-95A0-42D8-BA6C-8EFA092D53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2FB85-197E-4794-8818-E76ADE607A8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2FB85-197E-4794-8818-E76ADE607A8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76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2CFB4BC-06AA-EF4A-84E2-4918F2B891F2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C6BC7A-ADB9-D64B-B720-B7A1C8F56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76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983413" y="5556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074A1AF-4DE4-6A40-ACC3-B3D77E65B94E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15B67E1-5E98-104E-B591-A1AEE22C9026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CE5C53-951B-6947-8511-685FE1AF0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4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983413" y="5556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A993E4F-A1AA-3940-8056-DE64A2721C8B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9CA626-461F-424B-9027-B1D11C337B85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CFA17D8-95B0-5444-95C5-02C04B5E5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76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0936"/>
            <a:ext cx="8229600" cy="786702"/>
          </a:xfrm>
        </p:spPr>
        <p:txBody>
          <a:bodyPr>
            <a:normAutofit/>
          </a:bodyPr>
          <a:lstStyle>
            <a:lvl1pPr>
              <a:defRPr sz="42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B0F344-57C6-084A-B005-7358CDFBCA17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3413" y="55563"/>
            <a:ext cx="21336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C17AB1-636D-6540-A861-8E35427B65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5460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76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983413" y="5556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9110D7F-2711-6041-A973-45718BD2914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F971106-290E-1942-93B9-C26C4C10661F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0F3D532-2109-9C4A-A158-AB5918B8E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1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476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983413" y="5556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45B6E68-BB15-6745-B91A-DBD6F39D9164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2648"/>
            <a:ext cx="8229600" cy="804990"/>
          </a:xfrm>
        </p:spPr>
        <p:txBody>
          <a:bodyPr>
            <a:normAutofit/>
          </a:bodyPr>
          <a:lstStyle>
            <a:lvl1pPr>
              <a:defRPr sz="42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1C2B95-3221-6243-BB4C-86223EEDC9DA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E91537-3162-794D-B750-2BF27B8FA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7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476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983413" y="5556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E304459-C089-7043-809D-A8242A67A3EF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C9C14C9-C10F-224A-8917-7C919C06A61E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9A45ED5-DBB3-404F-AB31-AEE0CB8D4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26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525"/>
            <a:ext cx="9144000" cy="265113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223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AA10653-8129-EE48-8792-C9FFC7CA7500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DAEDBC5-F27B-D743-9301-A46803501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15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476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6983413" y="5556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CCD0C66-2B79-564B-9D1D-F71BF9E46C85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719893-A1A7-244F-9938-9CA563FCC771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B51E336-1879-2C45-94B3-1EF92DB7B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7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476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983413" y="5556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64871E4-463A-F349-A7D1-9F4DD8D7094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41C3F14-67A0-FF48-9AFE-243738906790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56F4C86-064E-F344-9344-0595D1BFA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2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476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983413" y="5556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A867C54-FF6D-994F-BB32-C00445FDE822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5ADC430-A751-1145-B70B-BC8FC0BC5D8A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138D790-0C34-5445-9B83-29B92822F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2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6699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png"/><Relationship Id="rId4" Type="http://schemas.openxmlformats.org/officeDocument/2006/relationships/oleObject" Target="../embeddings/Microsoft_Excel_97-2003_Worksheet1.xls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4.png"/><Relationship Id="rId4" Type="http://schemas.openxmlformats.org/officeDocument/2006/relationships/oleObject" Target="../embeddings/Microsoft_Excel_97-2003_Worksheet2.xls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3" descr="ev-banner-final-final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888"/>
            <a:ext cx="9144000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Box 11"/>
          <p:cNvSpPr txBox="1">
            <a:spLocks noChangeArrowheads="1"/>
          </p:cNvSpPr>
          <p:nvPr/>
        </p:nvSpPr>
        <p:spPr bwMode="auto">
          <a:xfrm>
            <a:off x="6101657" y="290513"/>
            <a:ext cx="273367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600" b="1" i="1" dirty="0">
                <a:solidFill>
                  <a:srgbClr val="00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Barbara C. </a:t>
            </a:r>
            <a:r>
              <a:rPr lang="en-US" sz="1600" b="1" i="1" dirty="0" err="1">
                <a:solidFill>
                  <a:srgbClr val="00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Farhar</a:t>
            </a:r>
            <a:r>
              <a:rPr lang="en-US" sz="1600" b="1" i="1" dirty="0">
                <a:solidFill>
                  <a:srgbClr val="00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, Ph.D.</a:t>
            </a:r>
          </a:p>
          <a:p>
            <a:pPr algn="r"/>
            <a:r>
              <a:rPr lang="en-US" sz="1400" i="1" dirty="0">
                <a:solidFill>
                  <a:srgbClr val="00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Principal Investigator</a:t>
            </a:r>
          </a:p>
          <a:p>
            <a:pPr algn="r"/>
            <a:r>
              <a:rPr lang="en-US" sz="1600" b="1" i="1" dirty="0" err="1">
                <a:solidFill>
                  <a:srgbClr val="00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Dragan</a:t>
            </a:r>
            <a:r>
              <a:rPr lang="en-US" sz="1600" b="1" i="1" dirty="0">
                <a:solidFill>
                  <a:srgbClr val="00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sz="1600" b="1" i="1" dirty="0" err="1">
                <a:solidFill>
                  <a:srgbClr val="00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Maksimovic</a:t>
            </a:r>
            <a:r>
              <a:rPr lang="en-US" sz="1600" b="1" i="1" dirty="0">
                <a:solidFill>
                  <a:srgbClr val="00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, Ph.D.</a:t>
            </a:r>
          </a:p>
          <a:p>
            <a:pPr algn="r"/>
            <a:r>
              <a:rPr lang="en-US" sz="1400" i="1" dirty="0">
                <a:solidFill>
                  <a:srgbClr val="00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Co-Principal Investigator</a:t>
            </a:r>
          </a:p>
          <a:p>
            <a:pPr algn="r"/>
            <a:r>
              <a:rPr lang="en-US" sz="1600" b="1" i="1" dirty="0">
                <a:solidFill>
                  <a:srgbClr val="00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Alison Peters, </a:t>
            </a:r>
          </a:p>
          <a:p>
            <a:pPr algn="r"/>
            <a:r>
              <a:rPr lang="en-US" sz="1400" i="1" dirty="0">
                <a:solidFill>
                  <a:srgbClr val="00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Senior Manager</a:t>
            </a:r>
          </a:p>
        </p:txBody>
      </p:sp>
      <p:sp>
        <p:nvSpPr>
          <p:cNvPr id="15363" name="Title 1"/>
          <p:cNvSpPr txBox="1">
            <a:spLocks/>
          </p:cNvSpPr>
          <p:nvPr/>
        </p:nvSpPr>
        <p:spPr bwMode="auto">
          <a:xfrm>
            <a:off x="981075" y="1798638"/>
            <a:ext cx="7016750" cy="210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 i="1" dirty="0" smtClean="0"/>
              <a:t>The Human Dimensions of </a:t>
            </a:r>
          </a:p>
          <a:p>
            <a:pPr algn="ctr" eaLnBrk="1" hangingPunct="1"/>
            <a:r>
              <a:rPr lang="en-US" sz="4000" b="1" i="1" dirty="0" smtClean="0"/>
              <a:t>Plug-In Hybrid Electric Vehicles in Boulder </a:t>
            </a:r>
          </a:p>
        </p:txBody>
      </p:sp>
      <p:sp>
        <p:nvSpPr>
          <p:cNvPr id="15364" name="Rectangle 1"/>
          <p:cNvSpPr>
            <a:spLocks noChangeArrowheads="1"/>
          </p:cNvSpPr>
          <p:nvPr/>
        </p:nvSpPr>
        <p:spPr bwMode="auto">
          <a:xfrm>
            <a:off x="1904588" y="3812282"/>
            <a:ext cx="496655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en-US" sz="2400" b="1" i="1" dirty="0" smtClean="0">
              <a:solidFill>
                <a:srgbClr val="006699"/>
              </a:solidFill>
            </a:endParaRPr>
          </a:p>
          <a:p>
            <a:pPr algn="ctr"/>
            <a:r>
              <a:rPr lang="en-US" sz="2400" b="1" i="1" dirty="0" smtClean="0">
                <a:solidFill>
                  <a:srgbClr val="006699"/>
                </a:solidFill>
              </a:rPr>
              <a:t>Future Mobility Seminar Presentation</a:t>
            </a:r>
          </a:p>
          <a:p>
            <a:pPr algn="ctr"/>
            <a:r>
              <a:rPr lang="en-US" sz="2400" b="1" i="1" dirty="0" smtClean="0">
                <a:solidFill>
                  <a:srgbClr val="006699"/>
                </a:solidFill>
              </a:rPr>
              <a:t>16 </a:t>
            </a:r>
            <a:r>
              <a:rPr lang="en-US" sz="2400" b="1" i="1" dirty="0">
                <a:solidFill>
                  <a:srgbClr val="006699"/>
                </a:solidFill>
              </a:rPr>
              <a:t>October 2012</a:t>
            </a:r>
          </a:p>
          <a:p>
            <a:pPr algn="ctr"/>
            <a:endParaRPr lang="en-US" sz="2400" b="1" i="1" dirty="0" smtClean="0">
              <a:solidFill>
                <a:srgbClr val="006699"/>
              </a:solidFill>
            </a:endParaRPr>
          </a:p>
          <a:p>
            <a:pPr algn="ctr"/>
            <a:endParaRPr lang="en-US" sz="2400" b="1" i="1" dirty="0" smtClean="0">
              <a:solidFill>
                <a:srgbClr val="00669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4552" y="1403497"/>
            <a:ext cx="2881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Preliminary Findings</a:t>
            </a:r>
            <a:endParaRPr lang="en-US" sz="20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/>
          </p:cNvSpPr>
          <p:nvPr>
            <p:ph type="title"/>
          </p:nvPr>
        </p:nvSpPr>
        <p:spPr>
          <a:xfrm>
            <a:off x="717418" y="869950"/>
            <a:ext cx="7696200" cy="685800"/>
          </a:xfrm>
        </p:spPr>
        <p:txBody>
          <a:bodyPr/>
          <a:lstStyle/>
          <a:p>
            <a:r>
              <a:rPr lang="en-US" sz="3800" b="1" smtClean="0"/>
              <a:t>Top Car Likes</a:t>
            </a: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5067300" y="5936456"/>
            <a:ext cx="419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/>
            <a:r>
              <a:rPr lang="en-US" sz="1800" dirty="0"/>
              <a:t>Post-interview (n=142 households)</a:t>
            </a:r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26678" y="5958499"/>
            <a:ext cx="4783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sz="1800" dirty="0"/>
              <a:t>753 total volunteered responses to car likes</a:t>
            </a:r>
          </a:p>
        </p:txBody>
      </p:sp>
      <p:graphicFrame>
        <p:nvGraphicFramePr>
          <p:cNvPr id="28678" name="Objec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8225922"/>
              </p:ext>
            </p:extLst>
          </p:nvPr>
        </p:nvGraphicFramePr>
        <p:xfrm>
          <a:off x="590418" y="1500188"/>
          <a:ext cx="8255000" cy="310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r:id="rId4" imgW="8254699" imgH="3103133" progId="Excel.Chart.8">
                  <p:embed/>
                </p:oleObj>
              </mc:Choice>
              <mc:Fallback>
                <p:oleObj r:id="rId4" imgW="8254699" imgH="3103133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418" y="1500188"/>
                        <a:ext cx="8255000" cy="310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679" name="Group 15"/>
          <p:cNvGrpSpPr>
            <a:grpSpLocks/>
          </p:cNvGrpSpPr>
          <p:nvPr/>
        </p:nvGrpSpPr>
        <p:grpSpPr bwMode="auto">
          <a:xfrm>
            <a:off x="793618" y="3703640"/>
            <a:ext cx="5956300" cy="2652710"/>
            <a:chOff x="637198" y="3246715"/>
            <a:chExt cx="5599763" cy="2652485"/>
          </a:xfrm>
        </p:grpSpPr>
        <p:sp>
          <p:nvSpPr>
            <p:cNvPr id="28681" name="Rectangle 4"/>
            <p:cNvSpPr>
              <a:spLocks noChangeArrowheads="1"/>
            </p:cNvSpPr>
            <p:nvPr/>
          </p:nvSpPr>
          <p:spPr bwMode="auto">
            <a:xfrm rot="-3727286">
              <a:off x="-185100" y="4430570"/>
              <a:ext cx="229092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 defTabSz="457200"/>
              <a:r>
                <a:rPr lang="en-US" sz="1800" b="1"/>
                <a:t>Saving money </a:t>
              </a:r>
            </a:p>
            <a:p>
              <a:pPr algn="r" defTabSz="457200"/>
              <a:r>
                <a:rPr lang="en-US" sz="1800" b="1"/>
                <a:t>on gas</a:t>
              </a:r>
            </a:p>
          </p:txBody>
        </p:sp>
        <p:sp>
          <p:nvSpPr>
            <p:cNvPr id="28682" name="Rectangle 5"/>
            <p:cNvSpPr>
              <a:spLocks noChangeArrowheads="1"/>
            </p:cNvSpPr>
            <p:nvPr/>
          </p:nvSpPr>
          <p:spPr bwMode="auto">
            <a:xfrm rot="-3770363">
              <a:off x="839072" y="4402140"/>
              <a:ext cx="2127436" cy="607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 defTabSz="457200"/>
              <a:r>
                <a:rPr lang="en-US" sz="1800" b="1"/>
                <a:t>Handling/driving </a:t>
              </a:r>
            </a:p>
            <a:p>
              <a:pPr algn="r" defTabSz="457200"/>
              <a:r>
                <a:rPr lang="en-US" sz="1800" b="1"/>
                <a:t>performance</a:t>
              </a:r>
            </a:p>
          </p:txBody>
        </p:sp>
        <p:sp>
          <p:nvSpPr>
            <p:cNvPr id="28683" name="Rectangle 6"/>
            <p:cNvSpPr>
              <a:spLocks noChangeArrowheads="1"/>
            </p:cNvSpPr>
            <p:nvPr/>
          </p:nvSpPr>
          <p:spPr bwMode="auto">
            <a:xfrm rot="-3719991">
              <a:off x="1951691" y="4311179"/>
              <a:ext cx="18749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 defTabSz="457200"/>
              <a:r>
                <a:rPr lang="en-US" sz="1800" b="1" dirty="0"/>
                <a:t>Easy to plug in</a:t>
              </a:r>
            </a:p>
          </p:txBody>
        </p:sp>
        <p:sp>
          <p:nvSpPr>
            <p:cNvPr id="28684" name="Rectangle 9"/>
            <p:cNvSpPr>
              <a:spLocks noChangeArrowheads="1"/>
            </p:cNvSpPr>
            <p:nvPr/>
          </p:nvSpPr>
          <p:spPr bwMode="auto">
            <a:xfrm rot="-3622650">
              <a:off x="3527955" y="3824679"/>
              <a:ext cx="7745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/>
              <a:r>
                <a:rPr lang="en-US" sz="1800" b="1"/>
                <a:t>Quiet</a:t>
              </a:r>
              <a:endParaRPr lang="en-US" b="1"/>
            </a:p>
          </p:txBody>
        </p:sp>
        <p:sp>
          <p:nvSpPr>
            <p:cNvPr id="28685" name="Rectangle 11"/>
            <p:cNvSpPr>
              <a:spLocks noChangeArrowheads="1"/>
            </p:cNvSpPr>
            <p:nvPr/>
          </p:nvSpPr>
          <p:spPr bwMode="auto">
            <a:xfrm rot="17863747">
              <a:off x="3296610" y="4016156"/>
              <a:ext cx="218521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/>
              <a:r>
                <a:rPr lang="en-US" sz="1800" b="1" dirty="0"/>
                <a:t>Dashboard </a:t>
              </a:r>
            </a:p>
            <a:p>
              <a:pPr defTabSz="457200"/>
              <a:r>
                <a:rPr lang="en-US" sz="1800" b="1" dirty="0"/>
                <a:t>feedback is useful</a:t>
              </a:r>
            </a:p>
          </p:txBody>
        </p:sp>
        <p:sp>
          <p:nvSpPr>
            <p:cNvPr id="28686" name="Rectangle 12"/>
            <p:cNvSpPr>
              <a:spLocks noChangeArrowheads="1"/>
            </p:cNvSpPr>
            <p:nvPr/>
          </p:nvSpPr>
          <p:spPr bwMode="auto">
            <a:xfrm rot="-3879185">
              <a:off x="4200648" y="4325066"/>
              <a:ext cx="185980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/>
              <a:r>
                <a:rPr lang="en-US" sz="1800" b="1"/>
                <a:t>Get-up-and-go</a:t>
              </a:r>
              <a:r>
                <a:rPr lang="en-US"/>
                <a:t>!</a:t>
              </a:r>
            </a:p>
          </p:txBody>
        </p:sp>
        <p:sp>
          <p:nvSpPr>
            <p:cNvPr id="28687" name="Rectangle 14"/>
            <p:cNvSpPr>
              <a:spLocks noChangeArrowheads="1"/>
            </p:cNvSpPr>
            <p:nvPr/>
          </p:nvSpPr>
          <p:spPr bwMode="auto">
            <a:xfrm rot="-4001005">
              <a:off x="5081516" y="4345845"/>
              <a:ext cx="19415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/>
              <a:r>
                <a:rPr lang="en-US" sz="1800" b="1"/>
                <a:t>Spacious inside</a:t>
              </a:r>
            </a:p>
          </p:txBody>
        </p:sp>
      </p:grpSp>
      <p:sp>
        <p:nvSpPr>
          <p:cNvPr id="28680" name="TextBox 2"/>
          <p:cNvSpPr txBox="1">
            <a:spLocks noChangeArrowheads="1"/>
          </p:cNvSpPr>
          <p:nvPr/>
        </p:nvSpPr>
        <p:spPr bwMode="auto">
          <a:xfrm>
            <a:off x="5446992" y="465574"/>
            <a:ext cx="381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r>
              <a:rPr lang="en-US" sz="1800" b="1" dirty="0">
                <a:solidFill>
                  <a:srgbClr val="C00000"/>
                </a:solidFill>
              </a:rPr>
              <a:t>open-ended question</a:t>
            </a:r>
          </a:p>
        </p:txBody>
      </p:sp>
    </p:spTree>
    <p:extLst>
      <p:ext uri="{BB962C8B-B14F-4D97-AF65-F5344CB8AC3E}">
        <p14:creationId xmlns:p14="http://schemas.microsoft.com/office/powerpoint/2010/main" val="115154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7485" y="491236"/>
            <a:ext cx="7474365" cy="786702"/>
          </a:xfrm>
        </p:spPr>
        <p:txBody>
          <a:bodyPr>
            <a:noAutofit/>
          </a:bodyPr>
          <a:lstStyle/>
          <a:p>
            <a:r>
              <a:rPr lang="en-US" sz="4000" dirty="0" smtClean="0"/>
              <a:t>Symbolic Meaning of the Car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13FA-69D7-E14C-A634-BD8F7F62A60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36416" y="5957504"/>
            <a:ext cx="411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sz="1600" dirty="0"/>
              <a:t>Post-interview (n = </a:t>
            </a:r>
            <a:r>
              <a:rPr lang="en-US" sz="1600" dirty="0" smtClean="0"/>
              <a:t>142 </a:t>
            </a:r>
            <a:r>
              <a:rPr lang="en-US" sz="1600" dirty="0"/>
              <a:t>households)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36416" y="562237"/>
            <a:ext cx="5372755" cy="1862137"/>
            <a:chOff x="36416" y="562237"/>
            <a:chExt cx="5372755" cy="1862137"/>
          </a:xfrm>
        </p:grpSpPr>
        <p:sp>
          <p:nvSpPr>
            <p:cNvPr id="53" name="Oval 52"/>
            <p:cNvSpPr/>
            <p:nvPr/>
          </p:nvSpPr>
          <p:spPr>
            <a:xfrm>
              <a:off x="36416" y="562237"/>
              <a:ext cx="1862137" cy="1862137"/>
            </a:xfrm>
            <a:prstGeom prst="ellipse">
              <a:avLst/>
            </a:prstGeom>
            <a:solidFill>
              <a:srgbClr val="C5E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847435" y="1500704"/>
              <a:ext cx="35617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>
                  <a:solidFill>
                    <a:srgbClr val="0070C0"/>
                  </a:solidFill>
                </a:rPr>
                <a:t>Environmentally </a:t>
              </a:r>
              <a:r>
                <a:rPr lang="en-US" b="1" dirty="0" smtClean="0">
                  <a:solidFill>
                    <a:srgbClr val="0070C0"/>
                  </a:solidFill>
                </a:rPr>
                <a:t>conscious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58132" y="1232972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77</a:t>
              </a:r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49693" y="643636"/>
              <a:ext cx="162154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b="1" dirty="0" smtClean="0">
                  <a:solidFill>
                    <a:srgbClr val="000000"/>
                  </a:solidFill>
                </a:rPr>
                <a:t>Percent of </a:t>
              </a:r>
            </a:p>
            <a:p>
              <a:pPr lvl="0" algn="ctr"/>
              <a:r>
                <a:rPr lang="en-US" b="1" dirty="0" smtClean="0">
                  <a:solidFill>
                    <a:srgbClr val="000000"/>
                  </a:solidFill>
                </a:rPr>
                <a:t>all households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299367" y="1832540"/>
            <a:ext cx="4360188" cy="1009211"/>
            <a:chOff x="1299367" y="1832540"/>
            <a:chExt cx="4360188" cy="1009211"/>
          </a:xfrm>
        </p:grpSpPr>
        <p:sp>
          <p:nvSpPr>
            <p:cNvPr id="54" name="Oval 53"/>
            <p:cNvSpPr/>
            <p:nvPr/>
          </p:nvSpPr>
          <p:spPr>
            <a:xfrm>
              <a:off x="1299367" y="1832540"/>
              <a:ext cx="1009211" cy="1009211"/>
            </a:xfrm>
            <a:prstGeom prst="ellipse">
              <a:avLst/>
            </a:prstGeom>
            <a:solidFill>
              <a:srgbClr val="FCD5B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258687" y="2003680"/>
              <a:ext cx="34008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</a:rPr>
                <a:t>Technologically cutting </a:t>
              </a:r>
              <a:r>
                <a:rPr lang="en-US" b="1" dirty="0" smtClean="0">
                  <a:solidFill>
                    <a:schemeClr val="accent6">
                      <a:lumMod val="50000"/>
                    </a:schemeClr>
                  </a:solidFill>
                </a:rPr>
                <a:t>edge</a:t>
              </a:r>
              <a:endParaRPr lang="en-US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587283" y="207481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23</a:t>
              </a:r>
              <a:endParaRPr lang="en-US" dirty="0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834735" y="2348733"/>
            <a:ext cx="4443784" cy="934691"/>
            <a:chOff x="1834735" y="2348733"/>
            <a:chExt cx="4443784" cy="934691"/>
          </a:xfrm>
        </p:grpSpPr>
        <p:sp>
          <p:nvSpPr>
            <p:cNvPr id="55" name="Oval 54"/>
            <p:cNvSpPr/>
            <p:nvPr/>
          </p:nvSpPr>
          <p:spPr>
            <a:xfrm>
              <a:off x="1834735" y="2348733"/>
              <a:ext cx="934691" cy="934691"/>
            </a:xfrm>
            <a:prstGeom prst="ellipse">
              <a:avLst/>
            </a:prstGeom>
            <a:solidFill>
              <a:srgbClr val="C5E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712851" y="2431938"/>
              <a:ext cx="3565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>
                  <a:solidFill>
                    <a:srgbClr val="0070C0"/>
                  </a:solidFill>
                </a:rPr>
                <a:t>Trendsetter, early </a:t>
              </a:r>
              <a:r>
                <a:rPr lang="en-US" b="1" dirty="0" smtClean="0">
                  <a:solidFill>
                    <a:srgbClr val="0070C0"/>
                  </a:solidFill>
                </a:rPr>
                <a:t>adopter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051874" y="2510959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20</a:t>
              </a:r>
              <a:endParaRPr lang="en-US" dirty="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2398106" y="2872824"/>
            <a:ext cx="4709556" cy="772337"/>
            <a:chOff x="2398106" y="2872824"/>
            <a:chExt cx="4709556" cy="772337"/>
          </a:xfrm>
        </p:grpSpPr>
        <p:sp>
          <p:nvSpPr>
            <p:cNvPr id="56" name="Oval 55"/>
            <p:cNvSpPr/>
            <p:nvPr/>
          </p:nvSpPr>
          <p:spPr>
            <a:xfrm>
              <a:off x="2398106" y="2872824"/>
              <a:ext cx="772337" cy="772337"/>
            </a:xfrm>
            <a:prstGeom prst="ellipse">
              <a:avLst/>
            </a:prstGeom>
            <a:solidFill>
              <a:srgbClr val="FCD5B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150473" y="2947542"/>
              <a:ext cx="39571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</a:rPr>
                <a:t>Saving money, </a:t>
              </a:r>
              <a:r>
                <a:rPr lang="en-US" b="1" dirty="0" smtClean="0">
                  <a:solidFill>
                    <a:schemeClr val="accent6">
                      <a:lumMod val="50000"/>
                    </a:schemeClr>
                  </a:solidFill>
                </a:rPr>
                <a:t>efficient</a:t>
              </a:r>
              <a:endParaRPr lang="en-US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560074" y="3037030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13</a:t>
              </a:r>
              <a:endParaRPr lang="en-US" dirty="0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2907352" y="3400915"/>
            <a:ext cx="4158580" cy="732157"/>
            <a:chOff x="2907352" y="3400915"/>
            <a:chExt cx="4158580" cy="732157"/>
          </a:xfrm>
        </p:grpSpPr>
        <p:sp>
          <p:nvSpPr>
            <p:cNvPr id="57" name="Oval 56"/>
            <p:cNvSpPr/>
            <p:nvPr/>
          </p:nvSpPr>
          <p:spPr>
            <a:xfrm>
              <a:off x="2907352" y="3400915"/>
              <a:ext cx="732157" cy="732157"/>
            </a:xfrm>
            <a:prstGeom prst="ellipse">
              <a:avLst/>
            </a:prstGeom>
            <a:solidFill>
              <a:srgbClr val="C5E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657087" y="3430772"/>
              <a:ext cx="340884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>
                  <a:solidFill>
                    <a:srgbClr val="0070C0"/>
                  </a:solidFill>
                </a:rPr>
                <a:t>Proud, smug, status </a:t>
              </a:r>
              <a:r>
                <a:rPr lang="en-US" b="1" dirty="0" smtClean="0">
                  <a:solidFill>
                    <a:srgbClr val="0070C0"/>
                  </a:solidFill>
                </a:rPr>
                <a:t>symbol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3064079" y="3555849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12</a:t>
              </a:r>
              <a:endParaRPr lang="en-US" dirty="0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3339781" y="3799001"/>
            <a:ext cx="5161534" cy="701055"/>
            <a:chOff x="3339781" y="3799001"/>
            <a:chExt cx="5161534" cy="701055"/>
          </a:xfrm>
        </p:grpSpPr>
        <p:sp>
          <p:nvSpPr>
            <p:cNvPr id="58" name="Oval 57"/>
            <p:cNvSpPr/>
            <p:nvPr/>
          </p:nvSpPr>
          <p:spPr>
            <a:xfrm>
              <a:off x="3339781" y="3799001"/>
              <a:ext cx="701055" cy="701055"/>
            </a:xfrm>
            <a:prstGeom prst="ellipse">
              <a:avLst/>
            </a:prstGeom>
            <a:solidFill>
              <a:srgbClr val="FCD5B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028644" y="3834888"/>
              <a:ext cx="44726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</a:rPr>
                <a:t>Responsible, virtuous, helping </a:t>
              </a:r>
              <a:r>
                <a:rPr lang="en-US" b="1" dirty="0" smtClean="0">
                  <a:solidFill>
                    <a:schemeClr val="accent6">
                      <a:lumMod val="50000"/>
                    </a:schemeClr>
                  </a:solidFill>
                </a:rPr>
                <a:t>society</a:t>
              </a:r>
              <a:endParaRPr lang="en-US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3480956" y="3925181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11</a:t>
              </a:r>
              <a:endParaRPr lang="en-US" dirty="0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3706664" y="4166998"/>
            <a:ext cx="4348402" cy="700121"/>
            <a:chOff x="3706664" y="4166998"/>
            <a:chExt cx="4348402" cy="700121"/>
          </a:xfrm>
        </p:grpSpPr>
        <p:sp>
          <p:nvSpPr>
            <p:cNvPr id="59" name="Oval 58"/>
            <p:cNvSpPr/>
            <p:nvPr/>
          </p:nvSpPr>
          <p:spPr>
            <a:xfrm>
              <a:off x="3706664" y="4166998"/>
              <a:ext cx="700121" cy="700121"/>
            </a:xfrm>
            <a:prstGeom prst="ellipse">
              <a:avLst/>
            </a:prstGeom>
            <a:solidFill>
              <a:srgbClr val="C5E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419485" y="4241474"/>
              <a:ext cx="36355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>
                  <a:solidFill>
                    <a:srgbClr val="0070C0"/>
                  </a:solidFill>
                </a:rPr>
                <a:t>Hip, cool, very </a:t>
              </a:r>
              <a:r>
                <a:rPr lang="en-US" b="1" dirty="0" smtClean="0">
                  <a:solidFill>
                    <a:srgbClr val="0070C0"/>
                  </a:solidFill>
                </a:rPr>
                <a:t>Boulder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869584" y="4332392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11</a:t>
              </a:r>
              <a:endParaRPr lang="en-US" dirty="0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4178092" y="4561775"/>
            <a:ext cx="2275239" cy="603213"/>
            <a:chOff x="4178092" y="4561775"/>
            <a:chExt cx="2275239" cy="603213"/>
          </a:xfrm>
        </p:grpSpPr>
        <p:sp>
          <p:nvSpPr>
            <p:cNvPr id="60" name="Oval 59"/>
            <p:cNvSpPr/>
            <p:nvPr/>
          </p:nvSpPr>
          <p:spPr>
            <a:xfrm>
              <a:off x="4178092" y="4640548"/>
              <a:ext cx="524440" cy="524440"/>
            </a:xfrm>
            <a:prstGeom prst="ellipse">
              <a:avLst/>
            </a:prstGeom>
            <a:solidFill>
              <a:srgbClr val="FCD5B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722280" y="4561775"/>
              <a:ext cx="17310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</a:rPr>
                <a:t>Affluent, </a:t>
              </a:r>
              <a:r>
                <a:rPr lang="en-US" b="1" dirty="0" smtClean="0">
                  <a:solidFill>
                    <a:schemeClr val="accent6">
                      <a:lumMod val="50000"/>
                    </a:schemeClr>
                  </a:solidFill>
                </a:rPr>
                <a:t>yuppie</a:t>
              </a:r>
              <a:endParaRPr lang="en-US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4289469" y="466722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6</a:t>
              </a:r>
              <a:endParaRPr lang="en-US" dirty="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4457585" y="4845808"/>
            <a:ext cx="1631414" cy="565318"/>
            <a:chOff x="4457585" y="4845808"/>
            <a:chExt cx="1631414" cy="565318"/>
          </a:xfrm>
        </p:grpSpPr>
        <p:sp>
          <p:nvSpPr>
            <p:cNvPr id="61" name="Oval 60"/>
            <p:cNvSpPr/>
            <p:nvPr/>
          </p:nvSpPr>
          <p:spPr>
            <a:xfrm>
              <a:off x="4457585" y="4931107"/>
              <a:ext cx="478632" cy="480019"/>
            </a:xfrm>
            <a:prstGeom prst="ellipse">
              <a:avLst/>
            </a:prstGeom>
            <a:solidFill>
              <a:srgbClr val="C5E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040314" y="4845808"/>
              <a:ext cx="10486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b="1" dirty="0" smtClean="0">
                  <a:solidFill>
                    <a:srgbClr val="0070C0"/>
                  </a:solidFill>
                </a:rPr>
                <a:t>Unmanly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546058" y="50133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5</a:t>
              </a:r>
              <a:endParaRPr lang="en-US" dirty="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740632" y="5112775"/>
            <a:ext cx="1348367" cy="504372"/>
            <a:chOff x="4740632" y="5112775"/>
            <a:chExt cx="1348367" cy="504372"/>
          </a:xfrm>
        </p:grpSpPr>
        <p:sp>
          <p:nvSpPr>
            <p:cNvPr id="62" name="Oval 61"/>
            <p:cNvSpPr/>
            <p:nvPr/>
          </p:nvSpPr>
          <p:spPr>
            <a:xfrm>
              <a:off x="4740632" y="5198047"/>
              <a:ext cx="419100" cy="419100"/>
            </a:xfrm>
            <a:prstGeom prst="ellipse">
              <a:avLst/>
            </a:prstGeom>
            <a:solidFill>
              <a:srgbClr val="FCD5B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325264" y="5112775"/>
              <a:ext cx="7637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b="1" dirty="0" smtClean="0">
                  <a:solidFill>
                    <a:schemeClr val="accent6">
                      <a:lumMod val="50000"/>
                    </a:schemeClr>
                  </a:solidFill>
                </a:rPr>
                <a:t>Nerdy</a:t>
              </a:r>
              <a:endParaRPr lang="en-US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799339" y="5218756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4</a:t>
              </a:r>
              <a:endParaRPr lang="en-US" dirty="0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4973288" y="5352706"/>
            <a:ext cx="4102860" cy="515898"/>
            <a:chOff x="4973288" y="5352706"/>
            <a:chExt cx="4102860" cy="515898"/>
          </a:xfrm>
        </p:grpSpPr>
        <p:sp>
          <p:nvSpPr>
            <p:cNvPr id="63" name="Oval 62"/>
            <p:cNvSpPr/>
            <p:nvPr/>
          </p:nvSpPr>
          <p:spPr>
            <a:xfrm>
              <a:off x="4973288" y="5449504"/>
              <a:ext cx="419100" cy="419100"/>
            </a:xfrm>
            <a:prstGeom prst="ellipse">
              <a:avLst/>
            </a:prstGeom>
            <a:solidFill>
              <a:srgbClr val="C5E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585482" y="5352706"/>
              <a:ext cx="349066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>
                  <a:solidFill>
                    <a:srgbClr val="0070C0"/>
                  </a:solidFill>
                </a:rPr>
                <a:t>Slow driver, old, </a:t>
              </a:r>
              <a:r>
                <a:rPr lang="en-US" b="1" dirty="0" smtClean="0">
                  <a:solidFill>
                    <a:srgbClr val="0070C0"/>
                  </a:solidFill>
                </a:rPr>
                <a:t>conservative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040314" y="545070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4</a:t>
              </a:r>
              <a:endParaRPr lang="en-US" dirty="0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5272139" y="5635796"/>
            <a:ext cx="3070174" cy="459819"/>
            <a:chOff x="5272139" y="5635796"/>
            <a:chExt cx="3070174" cy="459819"/>
          </a:xfrm>
        </p:grpSpPr>
        <p:sp>
          <p:nvSpPr>
            <p:cNvPr id="64" name="Oval 63"/>
            <p:cNvSpPr/>
            <p:nvPr/>
          </p:nvSpPr>
          <p:spPr>
            <a:xfrm>
              <a:off x="5272139" y="5719951"/>
              <a:ext cx="375664" cy="375664"/>
            </a:xfrm>
            <a:prstGeom prst="ellipse">
              <a:avLst/>
            </a:prstGeom>
            <a:solidFill>
              <a:srgbClr val="FCD5B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740577" y="5635796"/>
              <a:ext cx="26017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</a:rPr>
                <a:t>Flashy, </a:t>
              </a:r>
              <a:r>
                <a:rPr lang="en-US" b="1" dirty="0" smtClean="0">
                  <a:solidFill>
                    <a:schemeClr val="accent6">
                      <a:lumMod val="50000"/>
                    </a:schemeClr>
                  </a:solidFill>
                </a:rPr>
                <a:t>pretentious</a:t>
              </a:r>
              <a:endParaRPr lang="en-US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320717" y="572203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3</a:t>
              </a:r>
              <a:endParaRPr lang="en-US" dirty="0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531060" y="5907783"/>
            <a:ext cx="3822644" cy="392078"/>
            <a:chOff x="5531060" y="5907783"/>
            <a:chExt cx="3822644" cy="392078"/>
          </a:xfrm>
        </p:grpSpPr>
        <p:sp>
          <p:nvSpPr>
            <p:cNvPr id="65" name="Oval 64"/>
            <p:cNvSpPr/>
            <p:nvPr/>
          </p:nvSpPr>
          <p:spPr>
            <a:xfrm>
              <a:off x="5531060" y="5957504"/>
              <a:ext cx="291701" cy="291701"/>
            </a:xfrm>
            <a:prstGeom prst="ellipse">
              <a:avLst/>
            </a:prstGeom>
            <a:solidFill>
              <a:srgbClr val="C5E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723078" y="5930529"/>
              <a:ext cx="363062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Not </a:t>
              </a:r>
              <a:r>
                <a:rPr lang="en-US" b="1" dirty="0">
                  <a:solidFill>
                    <a:srgbClr val="0070C0"/>
                  </a:solidFill>
                </a:rPr>
                <a:t>environmentally </a:t>
              </a:r>
              <a:r>
                <a:rPr lang="en-US" b="1" dirty="0" smtClean="0">
                  <a:solidFill>
                    <a:srgbClr val="0070C0"/>
                  </a:solidFill>
                </a:rPr>
                <a:t>conscious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536675" y="590778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2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447236" y="1172905"/>
            <a:ext cx="4689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smtClean="0">
                <a:solidFill>
                  <a:srgbClr val="006699"/>
                </a:solidFill>
              </a:rPr>
              <a:t>What kind of statement do you think the car makes?</a:t>
            </a:r>
            <a:endParaRPr lang="en-US" sz="2200" i="1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68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3"/>
          <p:cNvSpPr>
            <a:spLocks noGrp="1"/>
          </p:cNvSpPr>
          <p:nvPr>
            <p:ph type="title"/>
          </p:nvPr>
        </p:nvSpPr>
        <p:spPr>
          <a:xfrm>
            <a:off x="0" y="340656"/>
            <a:ext cx="9144000" cy="786702"/>
          </a:xfrm>
        </p:spPr>
        <p:txBody>
          <a:bodyPr>
            <a:normAutofit fontScale="90000"/>
          </a:bodyPr>
          <a:lstStyle/>
          <a:p>
            <a:r>
              <a:rPr lang="en-US" sz="3800" b="1" dirty="0" smtClean="0">
                <a:latin typeface="Arial"/>
                <a:cs typeface="Arial"/>
              </a:rPr>
              <a:t>Interest in PHV Purchase and EV Range</a:t>
            </a:r>
          </a:p>
        </p:txBody>
      </p:sp>
      <p:graphicFrame>
        <p:nvGraphicFramePr>
          <p:cNvPr id="1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840987"/>
              </p:ext>
            </p:extLst>
          </p:nvPr>
        </p:nvGraphicFramePr>
        <p:xfrm>
          <a:off x="457200" y="1484088"/>
          <a:ext cx="4100287" cy="1645932"/>
        </p:xfrm>
        <a:graphic>
          <a:graphicData uri="http://schemas.openxmlformats.org/drawingml/2006/table">
            <a:tbl>
              <a:tblPr/>
              <a:tblGrid>
                <a:gridCol w="3191153"/>
                <a:gridCol w="909134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Response</a:t>
                      </a:r>
                    </a:p>
                  </a:txBody>
                  <a:tcPr marL="176860" marR="17686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%</a:t>
                      </a:r>
                    </a:p>
                  </a:txBody>
                  <a:tcPr marL="176860" marR="17686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</a:tr>
              <a:tr h="32107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Yes</a:t>
                      </a:r>
                    </a:p>
                  </a:txBody>
                  <a:tcPr marL="176860" marR="17686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 71</a:t>
                      </a:r>
                    </a:p>
                  </a:txBody>
                  <a:tcPr marL="176860" marR="17686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671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No</a:t>
                      </a:r>
                    </a:p>
                  </a:txBody>
                  <a:tcPr marL="176860" marR="17686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 29</a:t>
                      </a:r>
                    </a:p>
                  </a:txBody>
                  <a:tcPr marL="176860" marR="17686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361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Total</a:t>
                      </a:r>
                    </a:p>
                  </a:txBody>
                  <a:tcPr marL="176860" marR="17686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100</a:t>
                      </a:r>
                    </a:p>
                  </a:txBody>
                  <a:tcPr marL="176860" marR="17686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5620" name="TextBox 14"/>
          <p:cNvSpPr txBox="1">
            <a:spLocks noChangeArrowheads="1"/>
          </p:cNvSpPr>
          <p:nvPr/>
        </p:nvSpPr>
        <p:spPr bwMode="auto">
          <a:xfrm>
            <a:off x="346068" y="1056984"/>
            <a:ext cx="43130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n-US" sz="2000" i="1" dirty="0">
                <a:solidFill>
                  <a:srgbClr val="006699"/>
                </a:solidFill>
              </a:rPr>
              <a:t>Would you consider buying a PHV?</a:t>
            </a:r>
          </a:p>
        </p:txBody>
      </p:sp>
      <p:sp>
        <p:nvSpPr>
          <p:cNvPr id="25621" name="TextBox 5"/>
          <p:cNvSpPr txBox="1">
            <a:spLocks noChangeArrowheads="1"/>
          </p:cNvSpPr>
          <p:nvPr/>
        </p:nvSpPr>
        <p:spPr bwMode="auto">
          <a:xfrm>
            <a:off x="127562" y="6036627"/>
            <a:ext cx="4114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sz="1600" dirty="0"/>
              <a:t>Post-questionnaire (</a:t>
            </a:r>
            <a:r>
              <a:rPr lang="en-US" sz="1600" dirty="0" smtClean="0"/>
              <a:t>n = 264 </a:t>
            </a:r>
            <a:r>
              <a:rPr lang="en-US" sz="1600" dirty="0"/>
              <a:t>drivers)</a:t>
            </a: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 bwMode="auto">
          <a:xfrm>
            <a:off x="6983413" y="-66027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auto" hangingPunct="0">
              <a:spcBef>
                <a:spcPts val="0"/>
              </a:spcBef>
              <a:spcAft>
                <a:spcPts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E67A854A-4F36-7840-B460-21200A380054}" type="slidenum">
              <a:rPr lang="en-US" sz="1800" smtClean="0">
                <a:solidFill>
                  <a:schemeClr val="bg1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800">
              <a:solidFill>
                <a:schemeClr val="bg1"/>
              </a:solidFill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7487409"/>
              </p:ext>
            </p:extLst>
          </p:nvPr>
        </p:nvGraphicFramePr>
        <p:xfrm>
          <a:off x="244470" y="3749871"/>
          <a:ext cx="4313017" cy="2344104"/>
        </p:xfrm>
        <a:graphic>
          <a:graphicData uri="http://schemas.openxmlformats.org/drawingml/2006/table">
            <a:tbl>
              <a:tblPr/>
              <a:tblGrid>
                <a:gridCol w="3380582"/>
                <a:gridCol w="932435"/>
              </a:tblGrid>
              <a:tr h="45717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Response</a:t>
                      </a:r>
                    </a:p>
                  </a:txBody>
                  <a:tcPr marL="91432" marR="91432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%</a:t>
                      </a:r>
                    </a:p>
                  </a:txBody>
                  <a:tcPr marL="91432" marR="91432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</a:tr>
              <a:tr h="3726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Very satisfied</a:t>
                      </a:r>
                      <a:endParaRPr lang="en-US" sz="2000" b="0" dirty="0"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  8</a:t>
                      </a:r>
                      <a:endParaRPr lang="en-US" sz="2000" b="0" dirty="0"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26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Somewhat satisfied</a:t>
                      </a:r>
                      <a:endParaRPr lang="en-US" sz="2000" b="0" dirty="0"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39</a:t>
                      </a:r>
                      <a:endParaRPr lang="en-US" sz="2000" b="0" dirty="0"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26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Somewhat dissatisfied</a:t>
                      </a:r>
                      <a:endParaRPr lang="en-US" sz="2000" b="0" dirty="0"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33</a:t>
                      </a:r>
                      <a:endParaRPr lang="en-US" sz="2000" b="0" dirty="0"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26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Not at all satisfied</a:t>
                      </a:r>
                      <a:endParaRPr lang="en-US" sz="2000" b="0" dirty="0"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20</a:t>
                      </a:r>
                      <a:endParaRPr lang="en-US" sz="2000" b="0" dirty="0"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5163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Total</a:t>
                      </a:r>
                    </a:p>
                  </a:txBody>
                  <a:tcPr marL="91432" marR="91432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100</a:t>
                      </a:r>
                    </a:p>
                  </a:txBody>
                  <a:tcPr marL="91432" marR="91432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258984" y="3104192"/>
            <a:ext cx="42985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n-US" sz="2000" i="1" dirty="0">
                <a:solidFill>
                  <a:srgbClr val="006699"/>
                </a:solidFill>
              </a:rPr>
              <a:t>How satisfied are you with the EV range of 14 miles? </a:t>
            </a:r>
            <a:endParaRPr lang="en-US" sz="2000" i="1" dirty="0" smtClean="0">
              <a:solidFill>
                <a:srgbClr val="006699"/>
              </a:solidFill>
            </a:endParaRP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4790103" y="1061075"/>
            <a:ext cx="427051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n-US" sz="2200" i="1" dirty="0" smtClean="0">
                <a:solidFill>
                  <a:srgbClr val="006699"/>
                </a:solidFill>
              </a:rPr>
              <a:t>What would be the ideal EV range (miles) for the PHV?</a:t>
            </a:r>
            <a:endParaRPr lang="en-US" sz="2200" i="1" dirty="0">
              <a:solidFill>
                <a:srgbClr val="006699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758514" y="1806506"/>
            <a:ext cx="4571829" cy="4257674"/>
            <a:chOff x="622320" y="8001000"/>
            <a:chExt cx="4571829" cy="4257674"/>
          </a:xfrm>
        </p:grpSpPr>
        <p:sp>
          <p:nvSpPr>
            <p:cNvPr id="23" name="Pie 22"/>
            <p:cNvSpPr/>
            <p:nvPr/>
          </p:nvSpPr>
          <p:spPr>
            <a:xfrm>
              <a:off x="792479" y="8071518"/>
              <a:ext cx="4053839" cy="4187156"/>
            </a:xfrm>
            <a:prstGeom prst="pie">
              <a:avLst>
                <a:gd name="adj1" fmla="val 4004682"/>
                <a:gd name="adj2" fmla="val 7140514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Pie 23"/>
            <p:cNvSpPr/>
            <p:nvPr/>
          </p:nvSpPr>
          <p:spPr>
            <a:xfrm>
              <a:off x="695326" y="8091837"/>
              <a:ext cx="4140833" cy="4166837"/>
            </a:xfrm>
            <a:prstGeom prst="pie">
              <a:avLst>
                <a:gd name="adj1" fmla="val 7134114"/>
                <a:gd name="adj2" fmla="val 108784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Pie 24"/>
            <p:cNvSpPr/>
            <p:nvPr/>
          </p:nvSpPr>
          <p:spPr>
            <a:xfrm>
              <a:off x="695326" y="8071518"/>
              <a:ext cx="4140834" cy="4104640"/>
            </a:xfrm>
            <a:prstGeom prst="pie">
              <a:avLst>
                <a:gd name="adj1" fmla="val 10926295"/>
                <a:gd name="adj2" fmla="val 1350689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Pie 25"/>
            <p:cNvSpPr/>
            <p:nvPr/>
          </p:nvSpPr>
          <p:spPr>
            <a:xfrm>
              <a:off x="772160" y="8001000"/>
              <a:ext cx="4053839" cy="4164998"/>
            </a:xfrm>
            <a:prstGeom prst="pie">
              <a:avLst>
                <a:gd name="adj1" fmla="val 13610684"/>
                <a:gd name="adj2" fmla="val 1624048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Pie 21"/>
            <p:cNvSpPr/>
            <p:nvPr/>
          </p:nvSpPr>
          <p:spPr>
            <a:xfrm>
              <a:off x="802640" y="8091838"/>
              <a:ext cx="4121785" cy="4166836"/>
            </a:xfrm>
            <a:prstGeom prst="pie">
              <a:avLst>
                <a:gd name="adj1" fmla="val 19468357"/>
                <a:gd name="adj2" fmla="val 39484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Pie 17"/>
            <p:cNvSpPr/>
            <p:nvPr/>
          </p:nvSpPr>
          <p:spPr>
            <a:xfrm>
              <a:off x="792480" y="8001000"/>
              <a:ext cx="4131945" cy="4175158"/>
            </a:xfrm>
            <a:prstGeom prst="pie">
              <a:avLst>
                <a:gd name="adj1" fmla="val 16175477"/>
                <a:gd name="adj2" fmla="val 19398671"/>
              </a:avLst>
            </a:prstGeom>
            <a:solidFill>
              <a:srgbClr val="EBF1DE"/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aphicFrame>
          <p:nvGraphicFramePr>
            <p:cNvPr id="15" name="Chart 14"/>
            <p:cNvGraphicFramePr/>
            <p:nvPr>
              <p:extLst>
                <p:ext uri="{D42A27DB-BD31-4B8C-83A1-F6EECF244321}">
                  <p14:modId xmlns:p14="http://schemas.microsoft.com/office/powerpoint/2010/main" val="1942103437"/>
                </p:ext>
              </p:extLst>
            </p:nvPr>
          </p:nvGraphicFramePr>
          <p:xfrm>
            <a:off x="622320" y="8112158"/>
            <a:ext cx="4571829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2816794" y="9174480"/>
              <a:ext cx="6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14-20</a:t>
              </a:r>
            </a:p>
            <a:p>
              <a:pPr algn="ctr"/>
              <a:r>
                <a:rPr lang="en-US" sz="1400" b="1" dirty="0" smtClean="0"/>
                <a:t>16%</a:t>
              </a:r>
              <a:endParaRPr lang="en-US" sz="14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19120" y="10042525"/>
              <a:ext cx="6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21-30</a:t>
              </a:r>
            </a:p>
            <a:p>
              <a:pPr algn="ctr"/>
              <a:r>
                <a:rPr lang="en-US" sz="1400" b="1" dirty="0" smtClean="0"/>
                <a:t>29%</a:t>
              </a:r>
              <a:endParaRPr lang="en-US" sz="14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481514" y="10606365"/>
              <a:ext cx="6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31-40</a:t>
              </a:r>
            </a:p>
            <a:p>
              <a:pPr algn="ctr"/>
              <a:r>
                <a:rPr lang="en-US" sz="1400" b="1" dirty="0" smtClean="0"/>
                <a:t>15%</a:t>
              </a:r>
              <a:endParaRPr lang="en-US" sz="14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18970" y="10206970"/>
              <a:ext cx="6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41-50</a:t>
              </a:r>
            </a:p>
            <a:p>
              <a:pPr algn="ctr"/>
              <a:r>
                <a:rPr lang="en-US" sz="1400" b="1" dirty="0" smtClean="0"/>
                <a:t>18%</a:t>
              </a:r>
              <a:endParaRPr lang="en-US" sz="14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60739" y="9585980"/>
              <a:ext cx="6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51-99</a:t>
              </a:r>
            </a:p>
            <a:p>
              <a:pPr algn="ctr"/>
              <a:r>
                <a:rPr lang="en-US" sz="1400" b="1" dirty="0" smtClean="0"/>
                <a:t>12%</a:t>
              </a:r>
              <a:endParaRPr lang="en-US" sz="14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251074" y="9177060"/>
              <a:ext cx="6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100+</a:t>
              </a:r>
            </a:p>
            <a:p>
              <a:pPr algn="ctr"/>
              <a:r>
                <a:rPr lang="en-US" sz="1400" b="1" dirty="0" smtClean="0"/>
                <a:t>13%</a:t>
              </a:r>
              <a:endParaRPr lang="en-US" sz="1400" b="1" dirty="0"/>
            </a:p>
          </p:txBody>
        </p:sp>
      </p:grpSp>
      <p:sp>
        <p:nvSpPr>
          <p:cNvPr id="27" name="TextBox 5"/>
          <p:cNvSpPr txBox="1">
            <a:spLocks noChangeArrowheads="1"/>
          </p:cNvSpPr>
          <p:nvPr/>
        </p:nvSpPr>
        <p:spPr bwMode="auto">
          <a:xfrm>
            <a:off x="5103631" y="6025994"/>
            <a:ext cx="4114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/>
            <a:r>
              <a:rPr lang="en-US" sz="1600" dirty="0" smtClean="0"/>
              <a:t>Post-interview </a:t>
            </a:r>
            <a:r>
              <a:rPr lang="en-US" sz="1600" dirty="0"/>
              <a:t>(</a:t>
            </a:r>
            <a:r>
              <a:rPr lang="en-US" sz="1600" dirty="0" smtClean="0"/>
              <a:t>n = 142 households)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006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3"/>
          <p:cNvSpPr>
            <a:spLocks noGrp="1"/>
          </p:cNvSpPr>
          <p:nvPr>
            <p:ph type="title"/>
          </p:nvPr>
        </p:nvSpPr>
        <p:spPr>
          <a:xfrm>
            <a:off x="457200" y="368300"/>
            <a:ext cx="8229600" cy="1143000"/>
          </a:xfrm>
        </p:spPr>
        <p:txBody>
          <a:bodyPr/>
          <a:lstStyle/>
          <a:p>
            <a:r>
              <a:rPr lang="en-US" sz="4800" b="1" dirty="0" smtClean="0"/>
              <a:t>Dashboard Feedback</a:t>
            </a:r>
          </a:p>
        </p:txBody>
      </p:sp>
      <p:sp>
        <p:nvSpPr>
          <p:cNvPr id="34819" name="TextBox 14"/>
          <p:cNvSpPr txBox="1">
            <a:spLocks noChangeArrowheads="1"/>
          </p:cNvSpPr>
          <p:nvPr/>
        </p:nvSpPr>
        <p:spPr bwMode="auto">
          <a:xfrm>
            <a:off x="558800" y="1342935"/>
            <a:ext cx="31623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n-US" sz="2200" i="1" dirty="0">
                <a:solidFill>
                  <a:srgbClr val="006699"/>
                </a:solidFill>
              </a:rPr>
              <a:t>How useful were the feedback displays in the car?</a:t>
            </a:r>
          </a:p>
        </p:txBody>
      </p:sp>
      <p:sp>
        <p:nvSpPr>
          <p:cNvPr id="34820" name="TextBox 9"/>
          <p:cNvSpPr txBox="1">
            <a:spLocks noChangeArrowheads="1"/>
          </p:cNvSpPr>
          <p:nvPr/>
        </p:nvSpPr>
        <p:spPr bwMode="auto">
          <a:xfrm>
            <a:off x="5029200" y="5933282"/>
            <a:ext cx="411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/>
            <a:r>
              <a:rPr lang="en-US" sz="1800" dirty="0"/>
              <a:t>Post-questionnaire (n=261 drivers)</a:t>
            </a:r>
          </a:p>
        </p:txBody>
      </p:sp>
      <p:graphicFrame>
        <p:nvGraphicFramePr>
          <p:cNvPr id="34821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6481331"/>
              </p:ext>
            </p:extLst>
          </p:nvPr>
        </p:nvGraphicFramePr>
        <p:xfrm>
          <a:off x="0" y="2659856"/>
          <a:ext cx="4597400" cy="368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r:id="rId4" imgW="6248942" imgH="4304149" progId="Excel.Chart.8">
                  <p:embed/>
                </p:oleObj>
              </mc:Choice>
              <mc:Fallback>
                <p:oleObj r:id="rId4" imgW="6248942" imgH="430414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59856"/>
                        <a:ext cx="4597400" cy="368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1280150"/>
              </p:ext>
            </p:extLst>
          </p:nvPr>
        </p:nvGraphicFramePr>
        <p:xfrm>
          <a:off x="4775200" y="2659856"/>
          <a:ext cx="3797300" cy="2991636"/>
        </p:xfrm>
        <a:graphic>
          <a:graphicData uri="http://schemas.openxmlformats.org/drawingml/2006/table">
            <a:tbl>
              <a:tblPr/>
              <a:tblGrid>
                <a:gridCol w="2610644"/>
                <a:gridCol w="1186656"/>
              </a:tblGrid>
              <a:tr h="49860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ヒラギノ角ゴ Pro W3" charset="-128"/>
                        </a:rPr>
                        <a:t>Response</a:t>
                      </a:r>
                    </a:p>
                  </a:txBody>
                  <a:tcPr marL="91432" marR="91432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ヒラギノ角ゴ Pro W3" charset="-128"/>
                        </a:rPr>
                        <a:t>%</a:t>
                      </a:r>
                    </a:p>
                  </a:txBody>
                  <a:tcPr marL="91432" marR="91432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</a:tr>
              <a:tr h="3988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effectLst/>
                          <a:latin typeface="+mj-lt"/>
                          <a:ea typeface="Cambria"/>
                        </a:rPr>
                        <a:t>Almost always</a:t>
                      </a:r>
                      <a:endParaRPr lang="en-US" sz="2400" b="0" dirty="0">
                        <a:effectLst/>
                        <a:latin typeface="+mj-lt"/>
                        <a:ea typeface="Cambri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effectLst/>
                          <a:latin typeface="+mj-lt"/>
                          <a:ea typeface="Cambria"/>
                        </a:rPr>
                        <a:t>  28</a:t>
                      </a:r>
                      <a:endParaRPr lang="en-US" sz="2400" b="0" dirty="0">
                        <a:effectLst/>
                        <a:latin typeface="+mj-lt"/>
                        <a:ea typeface="Cambri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988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+mj-lt"/>
                          <a:ea typeface="Cambria"/>
                        </a:rPr>
                        <a:t>Most of the time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effectLst/>
                          <a:latin typeface="+mj-lt"/>
                          <a:ea typeface="Cambria"/>
                        </a:rPr>
                        <a:t>   31</a:t>
                      </a:r>
                      <a:endParaRPr lang="en-US" sz="2400" b="0" dirty="0">
                        <a:effectLst/>
                        <a:latin typeface="+mj-lt"/>
                        <a:ea typeface="Cambri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988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+mj-lt"/>
                          <a:ea typeface="Cambria"/>
                        </a:rPr>
                        <a:t>Some of the time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effectLst/>
                          <a:latin typeface="+mj-lt"/>
                          <a:ea typeface="Cambria"/>
                        </a:rPr>
                        <a:t>  23</a:t>
                      </a:r>
                      <a:endParaRPr lang="en-US" sz="2400" b="0" dirty="0">
                        <a:effectLst/>
                        <a:latin typeface="+mj-lt"/>
                        <a:ea typeface="Cambri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988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+mj-lt"/>
                          <a:ea typeface="Cambria"/>
                        </a:rPr>
                        <a:t>Hardly ever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+mj-lt"/>
                          <a:ea typeface="Cambria"/>
                        </a:rPr>
                        <a:t> </a:t>
                      </a:r>
                      <a:r>
                        <a:rPr lang="en-US" sz="2400" b="0" dirty="0" smtClean="0">
                          <a:effectLst/>
                          <a:latin typeface="+mj-lt"/>
                          <a:ea typeface="Cambria"/>
                        </a:rPr>
                        <a:t>   8</a:t>
                      </a:r>
                      <a:endParaRPr lang="en-US" sz="2400" b="0" dirty="0">
                        <a:effectLst/>
                        <a:latin typeface="+mj-lt"/>
                        <a:ea typeface="Cambri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988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+mj-lt"/>
                          <a:ea typeface="Cambria"/>
                        </a:rPr>
                        <a:t>Never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effectLst/>
                          <a:latin typeface="+mj-lt"/>
                          <a:ea typeface="Cambria"/>
                        </a:rPr>
                        <a:t>  10</a:t>
                      </a:r>
                      <a:endParaRPr lang="en-US" sz="2400" b="0" dirty="0">
                        <a:effectLst/>
                        <a:latin typeface="+mj-lt"/>
                        <a:ea typeface="Cambri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9860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Total</a:t>
                      </a:r>
                    </a:p>
                  </a:txBody>
                  <a:tcPr marL="91432" marR="91432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100</a:t>
                      </a:r>
                    </a:p>
                  </a:txBody>
                  <a:tcPr marL="91432" marR="91432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4305300" y="1381035"/>
            <a:ext cx="42545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n-US" sz="2200" i="1" dirty="0">
                <a:solidFill>
                  <a:srgbClr val="006699"/>
                </a:solidFill>
              </a:rPr>
              <a:t>Did you sometimes drive in a </a:t>
            </a:r>
          </a:p>
          <a:p>
            <a:pPr algn="ctr"/>
            <a:r>
              <a:rPr lang="en-US" sz="2200" i="1" dirty="0">
                <a:solidFill>
                  <a:srgbClr val="006699"/>
                </a:solidFill>
              </a:rPr>
              <a:t>way to optimize fuel economy? </a:t>
            </a:r>
          </a:p>
        </p:txBody>
      </p:sp>
    </p:spTree>
    <p:extLst>
      <p:ext uri="{BB962C8B-B14F-4D97-AF65-F5344CB8AC3E}">
        <p14:creationId xmlns:p14="http://schemas.microsoft.com/office/powerpoint/2010/main" val="187955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67A854A-4F36-7840-B460-21200A380054}" type="slidenum">
              <a:rPr lang="en-US" sz="180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Smart-Meter Feedback</a:t>
            </a:r>
            <a:endParaRPr lang="en-US" sz="3600" dirty="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124450" y="6030913"/>
            <a:ext cx="411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600" dirty="0" smtClean="0">
                <a:latin typeface="Arial" charset="0"/>
                <a:ea typeface="ヒラギノ角ゴ Pro W3" charset="0"/>
                <a:cs typeface="ヒラギノ角ゴ Pro W3" charset="0"/>
              </a:rPr>
              <a:t>Pre-interview </a:t>
            </a:r>
            <a:r>
              <a:rPr lang="en-US" sz="1600" dirty="0">
                <a:latin typeface="Arial" charset="0"/>
                <a:ea typeface="ヒラギノ角ゴ Pro W3" charset="0"/>
                <a:cs typeface="ヒラギノ角ゴ Pro W3" charset="0"/>
              </a:rPr>
              <a:t>(n = </a:t>
            </a:r>
            <a:r>
              <a:rPr lang="en-US" sz="1600" dirty="0" smtClean="0">
                <a:latin typeface="Arial" charset="0"/>
                <a:ea typeface="ヒラギノ角ゴ Pro W3" charset="0"/>
                <a:cs typeface="ヒラギノ角ゴ Pro W3" charset="0"/>
              </a:rPr>
              <a:t>80 households</a:t>
            </a:r>
            <a:r>
              <a:rPr lang="en-US" sz="1600" dirty="0">
                <a:latin typeface="Arial" charset="0"/>
                <a:ea typeface="ヒラギノ角ゴ Pro W3" charset="0"/>
                <a:cs typeface="ヒラギノ角ゴ Pro W3" charset="0"/>
              </a:rPr>
              <a:t>)</a:t>
            </a:r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1594674682"/>
              </p:ext>
            </p:extLst>
          </p:nvPr>
        </p:nvGraphicFramePr>
        <p:xfrm>
          <a:off x="1840188" y="2445658"/>
          <a:ext cx="5371093" cy="3432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" name="Content Placeholder 4"/>
          <p:cNvSpPr txBox="1">
            <a:spLocks/>
          </p:cNvSpPr>
          <p:nvPr/>
        </p:nvSpPr>
        <p:spPr bwMode="auto">
          <a:xfrm>
            <a:off x="749300" y="1503515"/>
            <a:ext cx="7552871" cy="79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06699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 dirty="0" smtClean="0"/>
              <a:t>How </a:t>
            </a:r>
            <a:r>
              <a:rPr lang="en-US" sz="2000" i="1" dirty="0"/>
              <a:t>often are you looking at the feedback on your household electricity consumption from </a:t>
            </a:r>
            <a:r>
              <a:rPr lang="en-US" sz="2000" i="1" dirty="0" smtClean="0"/>
              <a:t>the smart meter?   </a:t>
            </a:r>
            <a:r>
              <a:rPr lang="en-US" sz="2000" dirty="0" smtClean="0"/>
              <a:t>(Pre)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46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3"/>
          <p:cNvSpPr>
            <a:spLocks noGrp="1"/>
          </p:cNvSpPr>
          <p:nvPr>
            <p:ph type="title"/>
          </p:nvPr>
        </p:nvSpPr>
        <p:spPr>
          <a:xfrm>
            <a:off x="0" y="465138"/>
            <a:ext cx="9144000" cy="787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Smart-Meter and Smart-Plug </a:t>
            </a:r>
            <a:r>
              <a:rPr lang="en-US" dirty="0">
                <a:latin typeface="Arial" charset="0"/>
                <a:cs typeface="Arial" charset="0"/>
              </a:rPr>
              <a:t>Feedback</a:t>
            </a:r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9712491"/>
              </p:ext>
            </p:extLst>
          </p:nvPr>
        </p:nvGraphicFramePr>
        <p:xfrm>
          <a:off x="1231899" y="2054225"/>
          <a:ext cx="6581776" cy="1719264"/>
        </p:xfrm>
        <a:graphic>
          <a:graphicData uri="http://schemas.openxmlformats.org/drawingml/2006/table">
            <a:tbl>
              <a:tblPr/>
              <a:tblGrid>
                <a:gridCol w="1460501"/>
                <a:gridCol w="1569818"/>
                <a:gridCol w="1479773"/>
                <a:gridCol w="1132349"/>
                <a:gridCol w="939335"/>
              </a:tblGrid>
              <a:tr h="335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0586" marR="90586" marT="45748" marB="4574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Percentages</a:t>
                      </a:r>
                    </a:p>
                  </a:txBody>
                  <a:tcPr marL="90586" marR="90586" marT="45748" marB="4574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32" marR="91432"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32" marR="91432"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32" marR="91432"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</a:tr>
              <a:tr h="64990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Website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0586" marR="90586" marT="45748" marB="457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Never, once or twice </a:t>
                      </a:r>
                    </a:p>
                  </a:txBody>
                  <a:tcPr marL="90586" marR="90586" marT="45748" marB="457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 few times</a:t>
                      </a:r>
                    </a:p>
                  </a:txBody>
                  <a:tcPr marL="90586" marR="90586" marT="45748" marB="457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Often</a:t>
                      </a:r>
                    </a:p>
                  </a:txBody>
                  <a:tcPr marL="90586" marR="90586" marT="45748" marB="457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Totals</a:t>
                      </a:r>
                    </a:p>
                  </a:txBody>
                  <a:tcPr marL="90586" marR="90586" marT="45748" marB="457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58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Smart meter</a:t>
                      </a:r>
                    </a:p>
                  </a:txBody>
                  <a:tcPr marL="90586" marR="90586" marT="45748" marB="457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68</a:t>
                      </a:r>
                    </a:p>
                  </a:txBody>
                  <a:tcPr marL="90586" marR="90586" marT="45748" marB="457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21</a:t>
                      </a:r>
                    </a:p>
                  </a:txBody>
                  <a:tcPr marL="90586" marR="90586" marT="45748" marB="457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12</a:t>
                      </a:r>
                    </a:p>
                  </a:txBody>
                  <a:tcPr marL="90586" marR="90586" marT="45748" marB="457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100</a:t>
                      </a:r>
                    </a:p>
                  </a:txBody>
                  <a:tcPr marL="90586" marR="90586" marT="45748" marB="457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814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Smart plug</a:t>
                      </a:r>
                    </a:p>
                  </a:txBody>
                  <a:tcPr marL="90586" marR="90586" marT="45748" marB="457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70</a:t>
                      </a:r>
                    </a:p>
                  </a:txBody>
                  <a:tcPr marL="90586" marR="90586" marT="45748" marB="457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22</a:t>
                      </a:r>
                    </a:p>
                  </a:txBody>
                  <a:tcPr marL="90586" marR="90586" marT="45748" marB="457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9</a:t>
                      </a:r>
                    </a:p>
                  </a:txBody>
                  <a:tcPr marL="90586" marR="90586" marT="45748" marB="457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101*</a:t>
                      </a:r>
                    </a:p>
                  </a:txBody>
                  <a:tcPr marL="90586" marR="90586" marT="45748" marB="457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279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EB9C757-CA0F-7847-BBDE-1DADF6946F93}" type="slidenum">
              <a:rPr lang="en-US" sz="180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32799" name="TextBox 14"/>
          <p:cNvSpPr txBox="1">
            <a:spLocks noChangeArrowheads="1"/>
          </p:cNvSpPr>
          <p:nvPr/>
        </p:nvSpPr>
        <p:spPr bwMode="auto">
          <a:xfrm>
            <a:off x="1" y="1101725"/>
            <a:ext cx="91170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i="1" dirty="0">
                <a:solidFill>
                  <a:srgbClr val="00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How often did you look at </a:t>
            </a:r>
            <a:r>
              <a:rPr lang="en-US" i="1" dirty="0" smtClean="0">
                <a:solidFill>
                  <a:srgbClr val="00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the </a:t>
            </a:r>
          </a:p>
          <a:p>
            <a:pPr algn="ctr"/>
            <a:r>
              <a:rPr lang="en-US" i="1" dirty="0" smtClean="0">
                <a:solidFill>
                  <a:srgbClr val="00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	smart-meter and smart-plug websites?  </a:t>
            </a:r>
            <a:r>
              <a:rPr lang="en-US" dirty="0" smtClean="0">
                <a:solidFill>
                  <a:srgbClr val="00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(Post)</a:t>
            </a:r>
            <a:endParaRPr lang="en-US" dirty="0">
              <a:solidFill>
                <a:srgbClr val="006699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2800" name="TextBox 9"/>
          <p:cNvSpPr txBox="1">
            <a:spLocks noChangeArrowheads="1"/>
          </p:cNvSpPr>
          <p:nvPr/>
        </p:nvSpPr>
        <p:spPr bwMode="auto">
          <a:xfrm>
            <a:off x="5080000" y="6283325"/>
            <a:ext cx="234791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600" dirty="0">
                <a:latin typeface="Arial" charset="0"/>
                <a:ea typeface="ヒラギノ角ゴ Pro W3" charset="0"/>
                <a:cs typeface="ヒラギノ角ゴ Pro W3" charset="0"/>
              </a:rPr>
              <a:t>Post-interview</a:t>
            </a:r>
          </a:p>
          <a:p>
            <a:pPr algn="r"/>
            <a:r>
              <a:rPr lang="en-US" sz="1600" dirty="0">
                <a:latin typeface="Arial" charset="0"/>
                <a:ea typeface="ヒラギノ角ゴ Pro W3" charset="0"/>
                <a:cs typeface="ヒラギノ角ゴ Pro W3" charset="0"/>
              </a:rPr>
              <a:t>  (n = </a:t>
            </a:r>
            <a:r>
              <a:rPr lang="en-US" sz="1600" dirty="0" smtClean="0">
                <a:latin typeface="Arial" charset="0"/>
                <a:ea typeface="ヒラギノ角ゴ Pro W3" charset="0"/>
                <a:cs typeface="ヒラギノ角ゴ Pro W3" charset="0"/>
              </a:rPr>
              <a:t>141 </a:t>
            </a:r>
            <a:r>
              <a:rPr lang="en-US" sz="1600" dirty="0">
                <a:latin typeface="Arial" charset="0"/>
                <a:ea typeface="ヒラギノ角ゴ Pro W3" charset="0"/>
                <a:cs typeface="ヒラギノ角ゴ Pro W3" charset="0"/>
              </a:rPr>
              <a:t>households)</a:t>
            </a:r>
          </a:p>
        </p:txBody>
      </p:sp>
      <p:pic>
        <p:nvPicPr>
          <p:cNvPr id="32801" name="Picture 6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4523" r="2037" b="18108"/>
          <a:stretch>
            <a:fillRect/>
          </a:stretch>
        </p:blipFill>
        <p:spPr bwMode="auto">
          <a:xfrm>
            <a:off x="747713" y="4121150"/>
            <a:ext cx="36703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" b="-1791"/>
          <a:stretch>
            <a:fillRect/>
          </a:stretch>
        </p:blipFill>
        <p:spPr bwMode="auto">
          <a:xfrm>
            <a:off x="4810125" y="4181475"/>
            <a:ext cx="3454400" cy="2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2805" name="TextBox 1"/>
          <p:cNvSpPr txBox="1">
            <a:spLocks noChangeArrowheads="1"/>
          </p:cNvSpPr>
          <p:nvPr/>
        </p:nvSpPr>
        <p:spPr bwMode="auto">
          <a:xfrm>
            <a:off x="747713" y="3856038"/>
            <a:ext cx="3670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/>
              <a:t>Smart-meter website</a:t>
            </a:r>
            <a:endParaRPr lang="en-US" sz="1800" b="1" dirty="0"/>
          </a:p>
        </p:txBody>
      </p:sp>
      <p:sp>
        <p:nvSpPr>
          <p:cNvPr id="32806" name="TextBox 15"/>
          <p:cNvSpPr txBox="1">
            <a:spLocks noChangeArrowheads="1"/>
          </p:cNvSpPr>
          <p:nvPr/>
        </p:nvSpPr>
        <p:spPr bwMode="auto">
          <a:xfrm>
            <a:off x="4800600" y="3856038"/>
            <a:ext cx="3668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/>
              <a:t>Smart-plug website</a:t>
            </a:r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559" y="-43214"/>
            <a:ext cx="4078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Feedback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687869" y="6283325"/>
            <a:ext cx="234791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600" dirty="0" smtClean="0">
                <a:latin typeface="Arial" charset="0"/>
                <a:ea typeface="ヒラギノ角ゴ Pro W3" charset="0"/>
                <a:cs typeface="ヒラギノ角ゴ Pro W3" charset="0"/>
              </a:rPr>
              <a:t>*Does not add to 100 due to rounding</a:t>
            </a:r>
            <a:endParaRPr lang="en-US" sz="1600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3"/>
          <p:cNvSpPr>
            <a:spLocks noGrp="1"/>
          </p:cNvSpPr>
          <p:nvPr>
            <p:ph type="title"/>
          </p:nvPr>
        </p:nvSpPr>
        <p:spPr>
          <a:xfrm>
            <a:off x="457200" y="641350"/>
            <a:ext cx="8229600" cy="7858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Charging Scenarios</a:t>
            </a:r>
          </a:p>
        </p:txBody>
      </p:sp>
      <p:sp>
        <p:nvSpPr>
          <p:cNvPr id="2765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50EB2D1-C6F2-E94D-A446-367A431E23AB}" type="slidenum">
              <a:rPr lang="en-US" sz="180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7651" name="TextBox 7"/>
          <p:cNvSpPr txBox="1">
            <a:spLocks noChangeArrowheads="1"/>
          </p:cNvSpPr>
          <p:nvPr/>
        </p:nvSpPr>
        <p:spPr bwMode="auto">
          <a:xfrm>
            <a:off x="5308600" y="5686425"/>
            <a:ext cx="38941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600" dirty="0">
                <a:latin typeface="Arial" charset="0"/>
                <a:ea typeface="ヒラギノ角ゴ Pro W3" charset="0"/>
                <a:cs typeface="ヒラギノ角ゴ Pro W3" charset="0"/>
              </a:rPr>
              <a:t>Chi square = 20.326, p ≤ .000</a:t>
            </a:r>
          </a:p>
          <a:p>
            <a:pPr algn="r"/>
            <a:r>
              <a:rPr lang="en-US" sz="1600" dirty="0">
                <a:latin typeface="Arial" charset="0"/>
                <a:ea typeface="ヒラギノ角ゴ Pro W3" charset="0"/>
                <a:cs typeface="ヒラギノ角ゴ Pro W3" charset="0"/>
              </a:rPr>
              <a:t> (n = 92 </a:t>
            </a:r>
            <a:r>
              <a:rPr lang="en-US" sz="1600" dirty="0" smtClean="0">
                <a:latin typeface="Arial" charset="0"/>
                <a:ea typeface="ヒラギノ角ゴ Pro W3" charset="0"/>
                <a:cs typeface="ヒラギノ角ゴ Pro W3" charset="0"/>
              </a:rPr>
              <a:t>households, modified sample)</a:t>
            </a:r>
          </a:p>
        </p:txBody>
      </p:sp>
      <p:pic>
        <p:nvPicPr>
          <p:cNvPr id="276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8313"/>
            <a:ext cx="9129713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-56444"/>
            <a:ext cx="4078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Charging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Behavior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27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Arial" charset="0"/>
                <a:cs typeface="Arial" charset="0"/>
              </a:rPr>
              <a:t>Anomalous Cases (S/M)</a:t>
            </a:r>
          </a:p>
        </p:txBody>
      </p:sp>
      <p:graphicFrame>
        <p:nvGraphicFramePr>
          <p:cNvPr id="1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2378111"/>
              </p:ext>
            </p:extLst>
          </p:nvPr>
        </p:nvGraphicFramePr>
        <p:xfrm>
          <a:off x="757238" y="1741488"/>
          <a:ext cx="7943850" cy="2209800"/>
        </p:xfrm>
        <a:graphic>
          <a:graphicData uri="http://schemas.openxmlformats.org/drawingml/2006/table">
            <a:tbl>
              <a:tblPr/>
              <a:tblGrid>
                <a:gridCol w="7943850"/>
              </a:tblGrid>
              <a:tr h="46979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charset="-128"/>
                        </a:rPr>
                        <a:t>Standard/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charset="-128"/>
                        </a:rPr>
                        <a:t>Managed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charset="-128"/>
                        </a:rPr>
                        <a:t>/Managed (7 cases)</a:t>
                      </a:r>
                    </a:p>
                  </a:txBody>
                  <a:tcPr marL="103605" marR="103605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9FF"/>
                    </a:solidFill>
                  </a:tcPr>
                </a:tc>
              </a:tr>
              <a:tr h="1740002">
                <a:tc>
                  <a:txBody>
                    <a:bodyPr/>
                    <a:lstStyle/>
                    <a:p>
                      <a:pPr marL="342900" indent="-342900" eaLnBrk="1" hangingPunct="1">
                        <a:buFont typeface="Arial"/>
                        <a:buChar char="•"/>
                      </a:pPr>
                      <a:r>
                        <a:rPr lang="en-US" sz="2000" dirty="0" smtClean="0"/>
                        <a:t>3 forgot how to program their plugs</a:t>
                      </a:r>
                    </a:p>
                    <a:p>
                      <a:pPr marL="342900" indent="-342900" eaLnBrk="1" hangingPunct="1">
                        <a:buFont typeface="Arial"/>
                        <a:buChar char="•"/>
                      </a:pPr>
                      <a:r>
                        <a:rPr lang="en-US" sz="2000" dirty="0" smtClean="0"/>
                        <a:t>2 thought they had TOU rates but didn’t</a:t>
                      </a:r>
                    </a:p>
                    <a:p>
                      <a:pPr marL="342900" indent="-342900" eaLnBrk="1" hangingPunct="1">
                        <a:buFont typeface="Arial"/>
                        <a:buChar char="•"/>
                      </a:pPr>
                      <a:r>
                        <a:rPr lang="en-US" sz="2000" dirty="0" smtClean="0"/>
                        <a:t>1 was being conscientious for the sake of the study (wanted to change)</a:t>
                      </a:r>
                    </a:p>
                    <a:p>
                      <a:pPr marL="342900" indent="-342900" eaLnBrk="1" hangingPunct="1">
                        <a:buFont typeface="Arial"/>
                        <a:buChar char="•"/>
                      </a:pPr>
                      <a:r>
                        <a:rPr lang="en-US" sz="2000" dirty="0" smtClean="0"/>
                        <a:t>1 changed to unmanaged when they wanted to charge during the day but went back to managed otherwise</a:t>
                      </a:r>
                    </a:p>
                  </a:txBody>
                  <a:tcPr marL="77711" marR="77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75290383"/>
              </p:ext>
            </p:extLst>
          </p:nvPr>
        </p:nvGraphicFramePr>
        <p:xfrm>
          <a:off x="757238" y="4303713"/>
          <a:ext cx="7880350" cy="1455737"/>
        </p:xfrm>
        <a:graphic>
          <a:graphicData uri="http://schemas.openxmlformats.org/drawingml/2006/table">
            <a:tbl>
              <a:tblPr/>
              <a:tblGrid>
                <a:gridCol w="7880350"/>
              </a:tblGrid>
              <a:tr h="4572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charset="-128"/>
                        </a:rPr>
                        <a:t>Standard/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charset="-128"/>
                        </a:rPr>
                        <a:t>Unmanaged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charset="-128"/>
                        </a:rPr>
                        <a:t>/Managed (1 case)</a:t>
                      </a:r>
                    </a:p>
                  </a:txBody>
                  <a:tcPr marL="91423" marR="91423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9FF"/>
                    </a:solidFill>
                  </a:tcPr>
                </a:tc>
              </a:tr>
              <a:tr h="99851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smtClean="0"/>
                        <a:t>1 changed to managed halfway through the study so their car wasn’t charging when their Christmas lights were on</a:t>
                      </a:r>
                    </a:p>
                  </a:txBody>
                  <a:tcPr marL="68573" marR="68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690" name="TextBox 9"/>
          <p:cNvSpPr txBox="1">
            <a:spLocks noChangeArrowheads="1"/>
          </p:cNvSpPr>
          <p:nvPr/>
        </p:nvSpPr>
        <p:spPr bwMode="auto">
          <a:xfrm>
            <a:off x="5118100" y="6027738"/>
            <a:ext cx="411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600">
                <a:latin typeface="Arial" charset="0"/>
                <a:ea typeface="ヒラギノ角ゴ Pro W3" charset="0"/>
                <a:cs typeface="ヒラギノ角ゴ Pro W3" charset="0"/>
              </a:rPr>
              <a:t>Post-interview (n = 92 households)</a:t>
            </a:r>
          </a:p>
        </p:txBody>
      </p:sp>
      <p:grpSp>
        <p:nvGrpSpPr>
          <p:cNvPr id="28691" name="Group 1"/>
          <p:cNvGrpSpPr>
            <a:grpSpLocks/>
          </p:cNvGrpSpPr>
          <p:nvPr/>
        </p:nvGrpSpPr>
        <p:grpSpPr bwMode="auto">
          <a:xfrm>
            <a:off x="357188" y="1474788"/>
            <a:ext cx="685800" cy="533400"/>
            <a:chOff x="304800" y="2057400"/>
            <a:chExt cx="685800" cy="533400"/>
          </a:xfrm>
        </p:grpSpPr>
        <p:sp>
          <p:nvSpPr>
            <p:cNvPr id="28693" name="Oval 20"/>
            <p:cNvSpPr>
              <a:spLocks noChangeArrowheads="1"/>
            </p:cNvSpPr>
            <p:nvPr/>
          </p:nvSpPr>
          <p:spPr bwMode="auto">
            <a:xfrm>
              <a:off x="304800" y="2057400"/>
              <a:ext cx="533400" cy="533400"/>
            </a:xfrm>
            <a:prstGeom prst="ellipse">
              <a:avLst/>
            </a:prstGeom>
            <a:solidFill>
              <a:srgbClr val="E4C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28694" name="TextBox 21"/>
            <p:cNvSpPr txBox="1">
              <a:spLocks noChangeArrowheads="1"/>
            </p:cNvSpPr>
            <p:nvPr/>
          </p:nvSpPr>
          <p:spPr bwMode="auto">
            <a:xfrm>
              <a:off x="304800" y="2057400"/>
              <a:ext cx="685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Arial" charset="0"/>
                  <a:ea typeface="ヒラギノ角ゴ Pro W3" charset="0"/>
                  <a:cs typeface="ヒラギノ角ゴ Pro W3" charset="0"/>
                </a:rPr>
                <a:t>9%</a:t>
              </a:r>
            </a:p>
          </p:txBody>
        </p:sp>
      </p:grpSp>
      <p:sp>
        <p:nvSpPr>
          <p:cNvPr id="28692" name="Rectangle 1"/>
          <p:cNvSpPr>
            <a:spLocks noChangeArrowheads="1"/>
          </p:cNvSpPr>
          <p:nvPr/>
        </p:nvSpPr>
        <p:spPr bwMode="auto">
          <a:xfrm flipH="1">
            <a:off x="8708849" y="50800"/>
            <a:ext cx="650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fld id="{BF03C397-E4EB-5349-AFFD-10F443675976}" type="slidenum">
              <a:rPr lang="en-US">
                <a:solidFill>
                  <a:schemeClr val="bg1"/>
                </a:solidFill>
              </a:rPr>
              <a:pPr/>
              <a:t>17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56444"/>
            <a:ext cx="4078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Charging Behavior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Arial" charset="0"/>
                <a:cs typeface="Arial" charset="0"/>
              </a:rPr>
              <a:t>Anomalous Cases (T/U)</a:t>
            </a:r>
          </a:p>
        </p:txBody>
      </p:sp>
      <p:graphicFrame>
        <p:nvGraphicFramePr>
          <p:cNvPr id="1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6100758"/>
              </p:ext>
            </p:extLst>
          </p:nvPr>
        </p:nvGraphicFramePr>
        <p:xfrm>
          <a:off x="590550" y="1671638"/>
          <a:ext cx="8096250" cy="1981200"/>
        </p:xfrm>
        <a:graphic>
          <a:graphicData uri="http://schemas.openxmlformats.org/drawingml/2006/table">
            <a:tbl>
              <a:tblPr/>
              <a:tblGrid>
                <a:gridCol w="8096250"/>
              </a:tblGrid>
              <a:tr h="45719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charset="-128"/>
                        </a:rPr>
                        <a:t>Time-of-Use/</a:t>
                      </a:r>
                      <a:r>
                        <a:rPr kumimoji="0" lang="en-US" sz="24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-128"/>
                          <a:cs typeface="+mn-cs"/>
                        </a:rPr>
                        <a:t>Unmanaged</a:t>
                      </a:r>
                      <a:r>
                        <a:rPr kumimoji="0" 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-128"/>
                          <a:cs typeface="+mn-cs"/>
                        </a:rPr>
                        <a:t>/Unmanaged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charset="-128"/>
                        </a:rPr>
                        <a:t> (11 cases)</a:t>
                      </a:r>
                    </a:p>
                  </a:txBody>
                  <a:tcPr marL="95094" marR="95094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FFB1"/>
                    </a:solidFill>
                  </a:tcPr>
                </a:tc>
              </a:tr>
              <a:tr h="1524003">
                <a:tc>
                  <a:txBody>
                    <a:bodyPr/>
                    <a:lstStyle/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2000" dirty="0" smtClean="0"/>
                        <a:t>2 forgot how to program their plugs</a:t>
                      </a:r>
                    </a:p>
                    <a:p>
                      <a:pPr marL="342900" indent="-342900" eaLnBrk="1" hangingPunct="1">
                        <a:buFont typeface="Arial"/>
                        <a:buChar char="•"/>
                      </a:pPr>
                      <a:r>
                        <a:rPr lang="en-US" sz="2000" dirty="0" smtClean="0"/>
                        <a:t>4 self-managed charging behavior</a:t>
                      </a:r>
                    </a:p>
                    <a:p>
                      <a:pPr marL="342900" indent="-342900" eaLnBrk="1" hangingPunct="1">
                        <a:buFont typeface="Arial"/>
                        <a:buChar char="•"/>
                      </a:pPr>
                      <a:r>
                        <a:rPr lang="en-US" sz="2000" dirty="0" smtClean="0"/>
                        <a:t>3 experimented with managed, but decided it was not worth the hassle</a:t>
                      </a:r>
                    </a:p>
                    <a:p>
                      <a:pPr marL="342900" indent="-342900" eaLnBrk="1" hangingPunct="1">
                        <a:buFont typeface="Arial"/>
                        <a:buChar char="•"/>
                      </a:pPr>
                      <a:r>
                        <a:rPr lang="en-US" sz="2000" dirty="0" smtClean="0"/>
                        <a:t>2 realized</a:t>
                      </a:r>
                      <a:r>
                        <a:rPr lang="en-US" sz="2000" baseline="0" dirty="0" smtClean="0"/>
                        <a:t> it was cheaper to drive on electricity, even with TOU rates</a:t>
                      </a:r>
                      <a:endParaRPr lang="en-US" sz="2000" dirty="0" smtClean="0"/>
                    </a:p>
                  </a:txBody>
                  <a:tcPr marL="71327" marR="713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70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0435EA1-DF35-504A-A460-3698DC87CAD0}" type="slidenum">
              <a:rPr lang="en-US" sz="180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800">
              <a:solidFill>
                <a:schemeClr val="bg1"/>
              </a:solidFill>
            </a:endParaRPr>
          </a:p>
        </p:txBody>
      </p:sp>
      <p:graphicFrame>
        <p:nvGraphicFramePr>
          <p:cNvPr id="19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71939169"/>
              </p:ext>
            </p:extLst>
          </p:nvPr>
        </p:nvGraphicFramePr>
        <p:xfrm>
          <a:off x="590550" y="3851275"/>
          <a:ext cx="8096250" cy="2003425"/>
        </p:xfrm>
        <a:graphic>
          <a:graphicData uri="http://schemas.openxmlformats.org/drawingml/2006/table">
            <a:tbl>
              <a:tblPr/>
              <a:tblGrid>
                <a:gridCol w="8096250"/>
              </a:tblGrid>
              <a:tr h="45734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-128"/>
                          <a:cs typeface="+mn-cs"/>
                        </a:rPr>
                        <a:t>Time-of-Use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charset="-128"/>
                        </a:rPr>
                        <a:t>/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charset="-128"/>
                        </a:rPr>
                        <a:t>Managed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charset="-128"/>
                        </a:rPr>
                        <a:t>/Unmanaged (5 cases)</a:t>
                      </a:r>
                    </a:p>
                  </a:txBody>
                  <a:tcPr marL="91425" marR="91425"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FFB1"/>
                    </a:solidFill>
                  </a:tcPr>
                </a:tc>
              </a:tr>
              <a:tr h="1546081">
                <a:tc>
                  <a:txBody>
                    <a:bodyPr/>
                    <a:lstStyle/>
                    <a:p>
                      <a:pPr marL="342900" indent="-342900" eaLnBrk="1" hangingPunct="1">
                        <a:buFont typeface="Arial"/>
                        <a:buChar char="•"/>
                      </a:pPr>
                      <a:r>
                        <a:rPr lang="en-US" sz="2000" dirty="0" smtClean="0"/>
                        <a:t>3 did not like set charging schedule; too inconvenient</a:t>
                      </a:r>
                    </a:p>
                    <a:p>
                      <a:pPr marL="342900" indent="-342900" eaLnBrk="1" hangingPunct="1">
                        <a:buFont typeface="Arial"/>
                        <a:buChar char="•"/>
                      </a:pPr>
                      <a:r>
                        <a:rPr lang="en-US" sz="2000" dirty="0" smtClean="0"/>
                        <a:t>1 eventually left unmanaged because they did not want to buy gas</a:t>
                      </a:r>
                    </a:p>
                    <a:p>
                      <a:pPr marL="342900" indent="-342900" eaLnBrk="1" hangingPunct="1">
                        <a:buFont typeface="Arial"/>
                        <a:buChar char="•"/>
                      </a:pPr>
                      <a:r>
                        <a:rPr lang="en-US" sz="2000" dirty="0" smtClean="0"/>
                        <a:t>1 changed to unmanaged on November 1 when they thought TOU rates were over (actually September 30 was end of summer on-peak rates)</a:t>
                      </a: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715" name="TextBox 9"/>
          <p:cNvSpPr txBox="1">
            <a:spLocks noChangeArrowheads="1"/>
          </p:cNvSpPr>
          <p:nvPr/>
        </p:nvSpPr>
        <p:spPr bwMode="auto">
          <a:xfrm>
            <a:off x="5124450" y="6030913"/>
            <a:ext cx="411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600">
                <a:latin typeface="Arial" charset="0"/>
                <a:ea typeface="ヒラギノ角ゴ Pro W3" charset="0"/>
                <a:cs typeface="ヒラギノ角ゴ Pro W3" charset="0"/>
              </a:rPr>
              <a:t>Post-interview (n = 92 households)</a:t>
            </a:r>
          </a:p>
        </p:txBody>
      </p:sp>
      <p:grpSp>
        <p:nvGrpSpPr>
          <p:cNvPr id="29716" name="Group 13"/>
          <p:cNvGrpSpPr>
            <a:grpSpLocks/>
          </p:cNvGrpSpPr>
          <p:nvPr/>
        </p:nvGrpSpPr>
        <p:grpSpPr bwMode="auto">
          <a:xfrm>
            <a:off x="0" y="1295400"/>
            <a:ext cx="838200" cy="635000"/>
            <a:chOff x="10210800" y="3832746"/>
            <a:chExt cx="838200" cy="635000"/>
          </a:xfrm>
        </p:grpSpPr>
        <p:sp>
          <p:nvSpPr>
            <p:cNvPr id="29717" name="Oval 14"/>
            <p:cNvSpPr>
              <a:spLocks noChangeArrowheads="1"/>
            </p:cNvSpPr>
            <p:nvPr/>
          </p:nvSpPr>
          <p:spPr bwMode="auto">
            <a:xfrm>
              <a:off x="10274300" y="3832746"/>
              <a:ext cx="635000" cy="635000"/>
            </a:xfrm>
            <a:prstGeom prst="ellipse">
              <a:avLst/>
            </a:prstGeom>
            <a:solidFill>
              <a:srgbClr val="71FFB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29718" name="TextBox 17"/>
            <p:cNvSpPr txBox="1">
              <a:spLocks noChangeArrowheads="1"/>
            </p:cNvSpPr>
            <p:nvPr/>
          </p:nvSpPr>
          <p:spPr bwMode="auto">
            <a:xfrm>
              <a:off x="10210800" y="3908946"/>
              <a:ext cx="838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Arial" charset="0"/>
                  <a:ea typeface="ヒラギノ角ゴ Pro W3" charset="0"/>
                  <a:cs typeface="ヒラギノ角ゴ Pro W3" charset="0"/>
                </a:rPr>
                <a:t>18%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-56444"/>
            <a:ext cx="4078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Charging Behavior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Patterns of Change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04D8DF5-8D47-9247-8CC5-DD1D4F01E7E0}" type="slidenum">
              <a:rPr lang="en-US" sz="180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30724" name="TextBox 2340"/>
          <p:cNvSpPr txBox="1">
            <a:spLocks noChangeArrowheads="1"/>
          </p:cNvSpPr>
          <p:nvPr/>
        </p:nvSpPr>
        <p:spPr bwMode="auto">
          <a:xfrm>
            <a:off x="6021388" y="3103563"/>
            <a:ext cx="2603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70C0"/>
                </a:solidFill>
              </a:rPr>
              <a:t>Stayed the same</a:t>
            </a:r>
          </a:p>
        </p:txBody>
      </p:sp>
      <p:sp>
        <p:nvSpPr>
          <p:cNvPr id="1078" name="Rectangle 1077"/>
          <p:cNvSpPr/>
          <p:nvPr/>
        </p:nvSpPr>
        <p:spPr>
          <a:xfrm>
            <a:off x="6513513" y="3892550"/>
            <a:ext cx="938212" cy="93821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79" name="Rectangle 1078"/>
          <p:cNvSpPr/>
          <p:nvPr/>
        </p:nvSpPr>
        <p:spPr>
          <a:xfrm>
            <a:off x="6513513" y="4830763"/>
            <a:ext cx="938212" cy="939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80" name="Rectangle 1079"/>
          <p:cNvSpPr/>
          <p:nvPr/>
        </p:nvSpPr>
        <p:spPr>
          <a:xfrm>
            <a:off x="7451725" y="3892550"/>
            <a:ext cx="938213" cy="93821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81" name="Rectangle 1080"/>
          <p:cNvSpPr/>
          <p:nvPr/>
        </p:nvSpPr>
        <p:spPr>
          <a:xfrm>
            <a:off x="7451725" y="4830763"/>
            <a:ext cx="938213" cy="939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30" name="TextBox 1081"/>
          <p:cNvSpPr txBox="1">
            <a:spLocks noChangeArrowheads="1"/>
          </p:cNvSpPr>
          <p:nvPr/>
        </p:nvSpPr>
        <p:spPr bwMode="auto">
          <a:xfrm>
            <a:off x="6523038" y="3478213"/>
            <a:ext cx="9286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S</a:t>
            </a:r>
            <a:endParaRPr lang="en-US" sz="1800" b="1"/>
          </a:p>
        </p:txBody>
      </p:sp>
      <p:sp>
        <p:nvSpPr>
          <p:cNvPr id="30731" name="TextBox 1082"/>
          <p:cNvSpPr txBox="1">
            <a:spLocks noChangeArrowheads="1"/>
          </p:cNvSpPr>
          <p:nvPr/>
        </p:nvSpPr>
        <p:spPr bwMode="auto">
          <a:xfrm>
            <a:off x="7451725" y="3484563"/>
            <a:ext cx="938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T</a:t>
            </a:r>
          </a:p>
        </p:txBody>
      </p:sp>
      <p:sp>
        <p:nvSpPr>
          <p:cNvPr id="30732" name="TextBox 1083"/>
          <p:cNvSpPr txBox="1">
            <a:spLocks noChangeArrowheads="1"/>
          </p:cNvSpPr>
          <p:nvPr/>
        </p:nvSpPr>
        <p:spPr bwMode="auto">
          <a:xfrm>
            <a:off x="6099175" y="4187825"/>
            <a:ext cx="2524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U</a:t>
            </a:r>
            <a:endParaRPr lang="en-US" sz="1800" b="1"/>
          </a:p>
        </p:txBody>
      </p:sp>
      <p:sp>
        <p:nvSpPr>
          <p:cNvPr id="30733" name="TextBox 1084"/>
          <p:cNvSpPr txBox="1">
            <a:spLocks noChangeArrowheads="1"/>
          </p:cNvSpPr>
          <p:nvPr/>
        </p:nvSpPr>
        <p:spPr bwMode="auto">
          <a:xfrm>
            <a:off x="6070600" y="5183188"/>
            <a:ext cx="2667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M</a:t>
            </a:r>
          </a:p>
        </p:txBody>
      </p:sp>
      <p:sp>
        <p:nvSpPr>
          <p:cNvPr id="30734" name="TextBox 1085"/>
          <p:cNvSpPr txBox="1">
            <a:spLocks noChangeArrowheads="1"/>
          </p:cNvSpPr>
          <p:nvPr/>
        </p:nvSpPr>
        <p:spPr bwMode="auto">
          <a:xfrm>
            <a:off x="8384804" y="4201670"/>
            <a:ext cx="690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/>
              <a:t>n = 20</a:t>
            </a:r>
            <a:endParaRPr lang="en-US" sz="1100" dirty="0"/>
          </a:p>
        </p:txBody>
      </p:sp>
      <p:sp>
        <p:nvSpPr>
          <p:cNvPr id="30735" name="TextBox 1086"/>
          <p:cNvSpPr txBox="1">
            <a:spLocks noChangeArrowheads="1"/>
          </p:cNvSpPr>
          <p:nvPr/>
        </p:nvSpPr>
        <p:spPr bwMode="auto">
          <a:xfrm>
            <a:off x="8395437" y="5078413"/>
            <a:ext cx="633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/>
              <a:t>n = 10</a:t>
            </a:r>
            <a:endParaRPr lang="en-US" sz="1100" dirty="0"/>
          </a:p>
        </p:txBody>
      </p:sp>
      <p:sp>
        <p:nvSpPr>
          <p:cNvPr id="1148" name="Oval 1147"/>
          <p:cNvSpPr/>
          <p:nvPr/>
        </p:nvSpPr>
        <p:spPr>
          <a:xfrm>
            <a:off x="6596063" y="396875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49" name="Oval 1148"/>
          <p:cNvSpPr/>
          <p:nvPr/>
        </p:nvSpPr>
        <p:spPr>
          <a:xfrm>
            <a:off x="7310438" y="3968750"/>
            <a:ext cx="77787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50" name="Oval 1149"/>
          <p:cNvSpPr/>
          <p:nvPr/>
        </p:nvSpPr>
        <p:spPr>
          <a:xfrm>
            <a:off x="6788150" y="3967163"/>
            <a:ext cx="77788" cy="7778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51" name="Oval 1150"/>
          <p:cNvSpPr/>
          <p:nvPr/>
        </p:nvSpPr>
        <p:spPr>
          <a:xfrm>
            <a:off x="6959600" y="3967163"/>
            <a:ext cx="76200" cy="7778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52" name="Oval 1151"/>
          <p:cNvSpPr/>
          <p:nvPr/>
        </p:nvSpPr>
        <p:spPr>
          <a:xfrm>
            <a:off x="7129463" y="3967163"/>
            <a:ext cx="77787" cy="7778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53" name="Oval 1152"/>
          <p:cNvSpPr/>
          <p:nvPr/>
        </p:nvSpPr>
        <p:spPr>
          <a:xfrm>
            <a:off x="6597650" y="414972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54" name="Oval 1153"/>
          <p:cNvSpPr/>
          <p:nvPr/>
        </p:nvSpPr>
        <p:spPr>
          <a:xfrm>
            <a:off x="7312025" y="4148138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55" name="Oval 1154"/>
          <p:cNvSpPr/>
          <p:nvPr/>
        </p:nvSpPr>
        <p:spPr>
          <a:xfrm>
            <a:off x="6789738" y="4148138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56" name="Oval 1155"/>
          <p:cNvSpPr/>
          <p:nvPr/>
        </p:nvSpPr>
        <p:spPr>
          <a:xfrm>
            <a:off x="6961188" y="4148138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57" name="Oval 1156"/>
          <p:cNvSpPr/>
          <p:nvPr/>
        </p:nvSpPr>
        <p:spPr>
          <a:xfrm>
            <a:off x="7131050" y="4148138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58" name="Oval 1157"/>
          <p:cNvSpPr/>
          <p:nvPr/>
        </p:nvSpPr>
        <p:spPr>
          <a:xfrm>
            <a:off x="6597650" y="43307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60" name="Oval 1159"/>
          <p:cNvSpPr/>
          <p:nvPr/>
        </p:nvSpPr>
        <p:spPr>
          <a:xfrm>
            <a:off x="6789738" y="43307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61" name="Oval 1160"/>
          <p:cNvSpPr/>
          <p:nvPr/>
        </p:nvSpPr>
        <p:spPr>
          <a:xfrm>
            <a:off x="6961188" y="43307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06" name="Oval 1205"/>
          <p:cNvSpPr/>
          <p:nvPr/>
        </p:nvSpPr>
        <p:spPr>
          <a:xfrm>
            <a:off x="7529513" y="4897438"/>
            <a:ext cx="77787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07" name="Oval 1206"/>
          <p:cNvSpPr/>
          <p:nvPr/>
        </p:nvSpPr>
        <p:spPr>
          <a:xfrm>
            <a:off x="8245475" y="4897438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08" name="Oval 1207"/>
          <p:cNvSpPr/>
          <p:nvPr/>
        </p:nvSpPr>
        <p:spPr>
          <a:xfrm>
            <a:off x="7721600" y="4895850"/>
            <a:ext cx="77788" cy="777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09" name="Oval 1208"/>
          <p:cNvSpPr/>
          <p:nvPr/>
        </p:nvSpPr>
        <p:spPr>
          <a:xfrm>
            <a:off x="7893050" y="4895850"/>
            <a:ext cx="76200" cy="777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10" name="Oval 1209"/>
          <p:cNvSpPr/>
          <p:nvPr/>
        </p:nvSpPr>
        <p:spPr>
          <a:xfrm>
            <a:off x="8064500" y="4895850"/>
            <a:ext cx="76200" cy="777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11" name="Oval 1210"/>
          <p:cNvSpPr/>
          <p:nvPr/>
        </p:nvSpPr>
        <p:spPr>
          <a:xfrm>
            <a:off x="7531100" y="507841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44" name="Oval 1243"/>
          <p:cNvSpPr/>
          <p:nvPr/>
        </p:nvSpPr>
        <p:spPr>
          <a:xfrm>
            <a:off x="6591300" y="4897438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46" name="Oval 1245"/>
          <p:cNvSpPr/>
          <p:nvPr/>
        </p:nvSpPr>
        <p:spPr>
          <a:xfrm>
            <a:off x="6783388" y="4895850"/>
            <a:ext cx="77787" cy="777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47" name="Oval 1246"/>
          <p:cNvSpPr/>
          <p:nvPr/>
        </p:nvSpPr>
        <p:spPr>
          <a:xfrm>
            <a:off x="6954838" y="4895850"/>
            <a:ext cx="76200" cy="777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48" name="Oval 1247"/>
          <p:cNvSpPr/>
          <p:nvPr/>
        </p:nvSpPr>
        <p:spPr>
          <a:xfrm>
            <a:off x="7124700" y="4895850"/>
            <a:ext cx="77788" cy="777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9613" y="1349375"/>
            <a:ext cx="4634380" cy="4286250"/>
            <a:chOff x="709613" y="1349375"/>
            <a:chExt cx="4634380" cy="4286250"/>
          </a:xfrm>
        </p:grpSpPr>
        <p:sp>
          <p:nvSpPr>
            <p:cNvPr id="30723" name="TextBox 2339"/>
            <p:cNvSpPr txBox="1">
              <a:spLocks noChangeArrowheads="1"/>
            </p:cNvSpPr>
            <p:nvPr/>
          </p:nvSpPr>
          <p:spPr bwMode="auto">
            <a:xfrm>
              <a:off x="1058863" y="1349375"/>
              <a:ext cx="3906837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70C0"/>
                  </a:solidFill>
                </a:rPr>
                <a:t>Changed or experimented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1157288" y="2122488"/>
              <a:ext cx="1754187" cy="1755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157288" y="3878263"/>
              <a:ext cx="1754187" cy="175736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911475" y="2122488"/>
              <a:ext cx="1755775" cy="1755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911475" y="3878263"/>
              <a:ext cx="1755775" cy="175736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770" name="TextBox 56"/>
            <p:cNvSpPr txBox="1">
              <a:spLocks noChangeArrowheads="1"/>
            </p:cNvSpPr>
            <p:nvPr/>
          </p:nvSpPr>
          <p:spPr bwMode="auto">
            <a:xfrm>
              <a:off x="1174750" y="1728788"/>
              <a:ext cx="17367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/>
                <a:t>S</a:t>
              </a:r>
              <a:endParaRPr lang="en-US" sz="1800" b="1"/>
            </a:p>
          </p:txBody>
        </p:sp>
        <p:sp>
          <p:nvSpPr>
            <p:cNvPr id="30771" name="TextBox 57"/>
            <p:cNvSpPr txBox="1">
              <a:spLocks noChangeArrowheads="1"/>
            </p:cNvSpPr>
            <p:nvPr/>
          </p:nvSpPr>
          <p:spPr bwMode="auto">
            <a:xfrm>
              <a:off x="2911475" y="1738313"/>
              <a:ext cx="175577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/>
                <a:t>T</a:t>
              </a:r>
            </a:p>
          </p:txBody>
        </p:sp>
        <p:sp>
          <p:nvSpPr>
            <p:cNvPr id="30772" name="TextBox 58"/>
            <p:cNvSpPr txBox="1">
              <a:spLocks noChangeArrowheads="1"/>
            </p:cNvSpPr>
            <p:nvPr/>
          </p:nvSpPr>
          <p:spPr bwMode="auto">
            <a:xfrm>
              <a:off x="762000" y="2676525"/>
              <a:ext cx="473075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/>
                <a:t>U</a:t>
              </a:r>
              <a:endParaRPr lang="en-US" sz="1800" b="1"/>
            </a:p>
          </p:txBody>
        </p:sp>
        <p:sp>
          <p:nvSpPr>
            <p:cNvPr id="30773" name="TextBox 59"/>
            <p:cNvSpPr txBox="1">
              <a:spLocks noChangeArrowheads="1"/>
            </p:cNvSpPr>
            <p:nvPr/>
          </p:nvSpPr>
          <p:spPr bwMode="auto">
            <a:xfrm>
              <a:off x="709613" y="4538663"/>
              <a:ext cx="49847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/>
                <a:t>M</a:t>
              </a:r>
            </a:p>
          </p:txBody>
        </p:sp>
        <p:sp>
          <p:nvSpPr>
            <p:cNvPr id="30774" name="TextBox 2384"/>
            <p:cNvSpPr txBox="1">
              <a:spLocks noChangeArrowheads="1"/>
            </p:cNvSpPr>
            <p:nvPr/>
          </p:nvSpPr>
          <p:spPr bwMode="auto">
            <a:xfrm>
              <a:off x="4686928" y="2762250"/>
              <a:ext cx="65706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dirty="0"/>
                <a:t>n = 16</a:t>
              </a:r>
              <a:endParaRPr lang="en-US" sz="1100" dirty="0"/>
            </a:p>
          </p:txBody>
        </p:sp>
        <p:sp>
          <p:nvSpPr>
            <p:cNvPr id="30775" name="TextBox 2385"/>
            <p:cNvSpPr txBox="1">
              <a:spLocks noChangeArrowheads="1"/>
            </p:cNvSpPr>
            <p:nvPr/>
          </p:nvSpPr>
          <p:spPr bwMode="auto">
            <a:xfrm>
              <a:off x="4678608" y="4568642"/>
              <a:ext cx="66538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dirty="0"/>
                <a:t>n = 40</a:t>
              </a:r>
              <a:endParaRPr lang="en-US" sz="1100" dirty="0"/>
            </a:p>
          </p:txBody>
        </p:sp>
        <p:sp>
          <p:nvSpPr>
            <p:cNvPr id="962" name="Oval 961"/>
            <p:cNvSpPr/>
            <p:nvPr/>
          </p:nvSpPr>
          <p:spPr bwMode="auto">
            <a:xfrm>
              <a:off x="1331913" y="406876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63" name="Oval 962"/>
            <p:cNvSpPr/>
            <p:nvPr/>
          </p:nvSpPr>
          <p:spPr bwMode="auto">
            <a:xfrm>
              <a:off x="2608263" y="406717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64" name="Oval 963"/>
            <p:cNvSpPr/>
            <p:nvPr/>
          </p:nvSpPr>
          <p:spPr bwMode="auto">
            <a:xfrm>
              <a:off x="1674813" y="406717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65" name="Oval 964"/>
            <p:cNvSpPr/>
            <p:nvPr/>
          </p:nvSpPr>
          <p:spPr bwMode="auto">
            <a:xfrm>
              <a:off x="1979613" y="406717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66" name="Oval 965"/>
            <p:cNvSpPr/>
            <p:nvPr/>
          </p:nvSpPr>
          <p:spPr bwMode="auto">
            <a:xfrm>
              <a:off x="2284413" y="406717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67" name="Oval 966"/>
            <p:cNvSpPr/>
            <p:nvPr/>
          </p:nvSpPr>
          <p:spPr bwMode="auto">
            <a:xfrm>
              <a:off x="1335088" y="439102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68" name="Oval 967"/>
            <p:cNvSpPr/>
            <p:nvPr/>
          </p:nvSpPr>
          <p:spPr bwMode="auto">
            <a:xfrm>
              <a:off x="2609850" y="4389438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69" name="Oval 968"/>
            <p:cNvSpPr/>
            <p:nvPr/>
          </p:nvSpPr>
          <p:spPr bwMode="auto">
            <a:xfrm>
              <a:off x="1677988" y="4389438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70" name="Oval 969"/>
            <p:cNvSpPr/>
            <p:nvPr/>
          </p:nvSpPr>
          <p:spPr bwMode="auto">
            <a:xfrm>
              <a:off x="1982788" y="4389438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71" name="Oval 970"/>
            <p:cNvSpPr/>
            <p:nvPr/>
          </p:nvSpPr>
          <p:spPr bwMode="auto">
            <a:xfrm>
              <a:off x="2287588" y="4389438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72" name="Oval 971"/>
            <p:cNvSpPr/>
            <p:nvPr/>
          </p:nvSpPr>
          <p:spPr bwMode="auto">
            <a:xfrm>
              <a:off x="1335088" y="471646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73" name="Oval 972"/>
            <p:cNvSpPr/>
            <p:nvPr/>
          </p:nvSpPr>
          <p:spPr bwMode="auto">
            <a:xfrm>
              <a:off x="2609850" y="471487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74" name="Oval 973"/>
            <p:cNvSpPr/>
            <p:nvPr/>
          </p:nvSpPr>
          <p:spPr bwMode="auto">
            <a:xfrm>
              <a:off x="1677988" y="471487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75" name="Oval 974"/>
            <p:cNvSpPr/>
            <p:nvPr/>
          </p:nvSpPr>
          <p:spPr bwMode="auto">
            <a:xfrm>
              <a:off x="1982788" y="471487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76" name="Oval 975"/>
            <p:cNvSpPr/>
            <p:nvPr/>
          </p:nvSpPr>
          <p:spPr bwMode="auto">
            <a:xfrm>
              <a:off x="2287588" y="471487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77" name="Oval 976"/>
            <p:cNvSpPr/>
            <p:nvPr/>
          </p:nvSpPr>
          <p:spPr bwMode="auto">
            <a:xfrm>
              <a:off x="1331913" y="5037138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79" name="Oval 978"/>
            <p:cNvSpPr/>
            <p:nvPr/>
          </p:nvSpPr>
          <p:spPr bwMode="auto">
            <a:xfrm>
              <a:off x="1674813" y="503555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80" name="Oval 979"/>
            <p:cNvSpPr/>
            <p:nvPr/>
          </p:nvSpPr>
          <p:spPr bwMode="auto">
            <a:xfrm>
              <a:off x="1979613" y="503555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81" name="Oval 980"/>
            <p:cNvSpPr/>
            <p:nvPr/>
          </p:nvSpPr>
          <p:spPr bwMode="auto">
            <a:xfrm>
              <a:off x="2284413" y="503555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88" name="Oval 987"/>
            <p:cNvSpPr/>
            <p:nvPr/>
          </p:nvSpPr>
          <p:spPr bwMode="auto">
            <a:xfrm>
              <a:off x="3084513" y="22860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89" name="Oval 988"/>
            <p:cNvSpPr/>
            <p:nvPr/>
          </p:nvSpPr>
          <p:spPr bwMode="auto">
            <a:xfrm>
              <a:off x="4360863" y="22860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90" name="Oval 989"/>
            <p:cNvSpPr/>
            <p:nvPr/>
          </p:nvSpPr>
          <p:spPr bwMode="auto">
            <a:xfrm>
              <a:off x="3427413" y="22860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91" name="Oval 990"/>
            <p:cNvSpPr/>
            <p:nvPr/>
          </p:nvSpPr>
          <p:spPr bwMode="auto">
            <a:xfrm>
              <a:off x="3732213" y="22860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92" name="Oval 991"/>
            <p:cNvSpPr/>
            <p:nvPr/>
          </p:nvSpPr>
          <p:spPr bwMode="auto">
            <a:xfrm>
              <a:off x="4037013" y="22860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93" name="Oval 992"/>
            <p:cNvSpPr/>
            <p:nvPr/>
          </p:nvSpPr>
          <p:spPr bwMode="auto">
            <a:xfrm>
              <a:off x="3086100" y="260826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94" name="Oval 993"/>
            <p:cNvSpPr/>
            <p:nvPr/>
          </p:nvSpPr>
          <p:spPr bwMode="auto">
            <a:xfrm>
              <a:off x="4362450" y="260826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95" name="Oval 994"/>
            <p:cNvSpPr/>
            <p:nvPr/>
          </p:nvSpPr>
          <p:spPr bwMode="auto">
            <a:xfrm>
              <a:off x="3430588" y="260826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96" name="Oval 995"/>
            <p:cNvSpPr/>
            <p:nvPr/>
          </p:nvSpPr>
          <p:spPr bwMode="auto">
            <a:xfrm>
              <a:off x="3735388" y="260826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97" name="Oval 996"/>
            <p:cNvSpPr/>
            <p:nvPr/>
          </p:nvSpPr>
          <p:spPr bwMode="auto">
            <a:xfrm>
              <a:off x="4040188" y="260826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98" name="Oval 997"/>
            <p:cNvSpPr/>
            <p:nvPr/>
          </p:nvSpPr>
          <p:spPr bwMode="auto">
            <a:xfrm>
              <a:off x="3086100" y="29337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99" name="Oval 998"/>
            <p:cNvSpPr/>
            <p:nvPr/>
          </p:nvSpPr>
          <p:spPr bwMode="auto">
            <a:xfrm>
              <a:off x="4362450" y="29337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00" name="Oval 999"/>
            <p:cNvSpPr/>
            <p:nvPr/>
          </p:nvSpPr>
          <p:spPr bwMode="auto">
            <a:xfrm>
              <a:off x="3430588" y="29337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01" name="Oval 1000"/>
            <p:cNvSpPr/>
            <p:nvPr/>
          </p:nvSpPr>
          <p:spPr bwMode="auto">
            <a:xfrm>
              <a:off x="3735388" y="29337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02" name="Oval 1001"/>
            <p:cNvSpPr/>
            <p:nvPr/>
          </p:nvSpPr>
          <p:spPr bwMode="auto">
            <a:xfrm>
              <a:off x="4040188" y="29337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0" name="Oval 1019"/>
            <p:cNvSpPr/>
            <p:nvPr/>
          </p:nvSpPr>
          <p:spPr bwMode="auto">
            <a:xfrm>
              <a:off x="3084513" y="40767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1" name="Oval 1020"/>
            <p:cNvSpPr/>
            <p:nvPr/>
          </p:nvSpPr>
          <p:spPr bwMode="auto">
            <a:xfrm>
              <a:off x="4360863" y="40767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2" name="Oval 1021"/>
            <p:cNvSpPr/>
            <p:nvPr/>
          </p:nvSpPr>
          <p:spPr bwMode="auto">
            <a:xfrm>
              <a:off x="3427413" y="40767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3" name="Oval 1022"/>
            <p:cNvSpPr/>
            <p:nvPr/>
          </p:nvSpPr>
          <p:spPr bwMode="auto">
            <a:xfrm>
              <a:off x="3732213" y="40767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4" name="Oval 1023"/>
            <p:cNvSpPr/>
            <p:nvPr/>
          </p:nvSpPr>
          <p:spPr bwMode="auto">
            <a:xfrm>
              <a:off x="4037013" y="40767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5" name="Oval 1024"/>
            <p:cNvSpPr/>
            <p:nvPr/>
          </p:nvSpPr>
          <p:spPr bwMode="auto">
            <a:xfrm>
              <a:off x="3086100" y="439896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6" name="Oval 1025"/>
            <p:cNvSpPr/>
            <p:nvPr/>
          </p:nvSpPr>
          <p:spPr bwMode="auto">
            <a:xfrm>
              <a:off x="4362450" y="439896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7" name="Oval 1026"/>
            <p:cNvSpPr/>
            <p:nvPr/>
          </p:nvSpPr>
          <p:spPr bwMode="auto">
            <a:xfrm>
              <a:off x="3430588" y="439896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8" name="Oval 1027"/>
            <p:cNvSpPr/>
            <p:nvPr/>
          </p:nvSpPr>
          <p:spPr bwMode="auto">
            <a:xfrm>
              <a:off x="3735388" y="439896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9" name="Oval 1028"/>
            <p:cNvSpPr/>
            <p:nvPr/>
          </p:nvSpPr>
          <p:spPr bwMode="auto">
            <a:xfrm>
              <a:off x="4040188" y="439896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30" name="Oval 1029"/>
            <p:cNvSpPr/>
            <p:nvPr/>
          </p:nvSpPr>
          <p:spPr bwMode="auto">
            <a:xfrm>
              <a:off x="3086100" y="47244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31" name="Oval 1030"/>
            <p:cNvSpPr/>
            <p:nvPr/>
          </p:nvSpPr>
          <p:spPr bwMode="auto">
            <a:xfrm>
              <a:off x="4362450" y="47244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32" name="Oval 1031"/>
            <p:cNvSpPr/>
            <p:nvPr/>
          </p:nvSpPr>
          <p:spPr bwMode="auto">
            <a:xfrm>
              <a:off x="3430588" y="47244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33" name="Oval 1032"/>
            <p:cNvSpPr/>
            <p:nvPr/>
          </p:nvSpPr>
          <p:spPr bwMode="auto">
            <a:xfrm>
              <a:off x="3735388" y="47244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34" name="Oval 1033"/>
            <p:cNvSpPr/>
            <p:nvPr/>
          </p:nvSpPr>
          <p:spPr bwMode="auto">
            <a:xfrm>
              <a:off x="4040188" y="47244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35" name="Oval 1034"/>
            <p:cNvSpPr/>
            <p:nvPr/>
          </p:nvSpPr>
          <p:spPr bwMode="auto">
            <a:xfrm>
              <a:off x="3084513" y="504666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36" name="Oval 1035"/>
            <p:cNvSpPr/>
            <p:nvPr/>
          </p:nvSpPr>
          <p:spPr bwMode="auto">
            <a:xfrm>
              <a:off x="4359275" y="504507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37" name="Oval 1036"/>
            <p:cNvSpPr/>
            <p:nvPr/>
          </p:nvSpPr>
          <p:spPr bwMode="auto">
            <a:xfrm>
              <a:off x="3427413" y="504507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38" name="Oval 1037"/>
            <p:cNvSpPr/>
            <p:nvPr/>
          </p:nvSpPr>
          <p:spPr bwMode="auto">
            <a:xfrm>
              <a:off x="3732213" y="504507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39" name="Oval 1038"/>
            <p:cNvSpPr/>
            <p:nvPr/>
          </p:nvSpPr>
          <p:spPr bwMode="auto">
            <a:xfrm>
              <a:off x="4037013" y="504507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40" name="Oval 1039"/>
            <p:cNvSpPr/>
            <p:nvPr/>
          </p:nvSpPr>
          <p:spPr bwMode="auto">
            <a:xfrm>
              <a:off x="3086100" y="536892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7" name="Oval 166"/>
            <p:cNvSpPr/>
            <p:nvPr/>
          </p:nvSpPr>
          <p:spPr bwMode="auto">
            <a:xfrm>
              <a:off x="1341438" y="2293938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0" y="-56444"/>
            <a:ext cx="4078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Charging Behavior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7533051" y="3975905"/>
            <a:ext cx="77787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8249013" y="397590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7896588" y="3974317"/>
            <a:ext cx="76200" cy="777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8068038" y="3974317"/>
            <a:ext cx="76200" cy="777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7534638" y="415688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7727983" y="3979443"/>
            <a:ext cx="77787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7729570" y="4160418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808" y="1741997"/>
            <a:ext cx="4624830" cy="38681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630238"/>
            <a:ext cx="8229600" cy="12493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Outline of </a:t>
            </a:r>
            <a:r>
              <a:rPr lang="en-US" dirty="0" smtClean="0">
                <a:latin typeface="Arial" charset="0"/>
                <a:cs typeface="Arial" charset="0"/>
              </a:rPr>
              <a:t>Presentation</a:t>
            </a:r>
            <a:br>
              <a:rPr lang="en-US" dirty="0" smtClean="0">
                <a:latin typeface="Arial" charset="0"/>
                <a:cs typeface="Arial" charset="0"/>
              </a:rPr>
            </a:br>
            <a:endParaRPr lang="en-US" sz="3300" dirty="0">
              <a:latin typeface="Arial" charset="0"/>
              <a:cs typeface="Arial" charset="0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317501" y="1284798"/>
            <a:ext cx="4529137" cy="4657059"/>
          </a:xfrm>
        </p:spPr>
        <p:txBody>
          <a:bodyPr/>
          <a:lstStyle/>
          <a:p>
            <a:pPr marL="0" lvl="1" indent="0" eaLnBrk="1" hangingPunct="1">
              <a:buNone/>
            </a:pPr>
            <a:endParaRPr lang="en-US" b="1" dirty="0" smtClean="0">
              <a:solidFill>
                <a:srgbClr val="006699"/>
              </a:solidFill>
              <a:latin typeface="Calibri" charset="0"/>
            </a:endParaRPr>
          </a:p>
          <a:p>
            <a:pPr marL="0" lvl="1" indent="0" eaLnBrk="1" hangingPunct="1">
              <a:buNone/>
            </a:pPr>
            <a:r>
              <a:rPr lang="en-US" b="1" dirty="0" smtClean="0">
                <a:solidFill>
                  <a:srgbClr val="006699"/>
                </a:solidFill>
                <a:latin typeface="Calibri" charset="0"/>
              </a:rPr>
              <a:t>Part One: </a:t>
            </a:r>
            <a:r>
              <a:rPr lang="en-US" dirty="0" smtClean="0">
                <a:solidFill>
                  <a:srgbClr val="006699"/>
                </a:solidFill>
                <a:latin typeface="Calibri" charset="0"/>
              </a:rPr>
              <a:t>Introduction, research design, interest in PHV purchase, feedback, and charging behavior</a:t>
            </a:r>
          </a:p>
          <a:p>
            <a:pPr marL="4763" lvl="2" indent="0" eaLnBrk="1" hangingPunct="1">
              <a:buNone/>
            </a:pPr>
            <a:r>
              <a:rPr lang="en-US" sz="2800" b="1" dirty="0" smtClean="0">
                <a:solidFill>
                  <a:srgbClr val="006699"/>
                </a:solidFill>
                <a:latin typeface="Calibri" charset="0"/>
              </a:rPr>
              <a:t>Part Two: </a:t>
            </a:r>
            <a:r>
              <a:rPr lang="en-US" sz="2800" dirty="0" smtClean="0">
                <a:solidFill>
                  <a:srgbClr val="006699"/>
                </a:solidFill>
                <a:latin typeface="Calibri" charset="0"/>
              </a:rPr>
              <a:t>Vehicle and smart-plug data</a:t>
            </a:r>
          </a:p>
          <a:p>
            <a:pPr marL="4763" lvl="2" indent="0" eaLnBrk="1" hangingPunct="1">
              <a:buNone/>
            </a:pPr>
            <a:r>
              <a:rPr lang="en-US" sz="2800" b="1" dirty="0" smtClean="0">
                <a:solidFill>
                  <a:srgbClr val="006699"/>
                </a:solidFill>
                <a:latin typeface="Calibri" charset="0"/>
              </a:rPr>
              <a:t>Part Three:</a:t>
            </a:r>
            <a:r>
              <a:rPr lang="en-US" sz="2800" dirty="0" smtClean="0">
                <a:solidFill>
                  <a:srgbClr val="006699"/>
                </a:solidFill>
                <a:latin typeface="Calibri" charset="0"/>
              </a:rPr>
              <a:t> Ongoing analysis and preliminary conclusions</a:t>
            </a:r>
            <a:endParaRPr lang="en-US" sz="2800" dirty="0">
              <a:solidFill>
                <a:srgbClr val="006699"/>
              </a:solidFill>
              <a:latin typeface="Calibri" charset="0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67A854A-4F36-7840-B460-21200A380054}" type="slidenum">
              <a:rPr lang="en-US" sz="180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337" y="-43214"/>
            <a:ext cx="470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Barbara C. </a:t>
            </a:r>
            <a:r>
              <a:rPr lang="en-US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Farhar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, Ph.D.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2" b="16815"/>
          <a:stretch/>
        </p:blipFill>
        <p:spPr bwMode="auto">
          <a:xfrm>
            <a:off x="5172076" y="1755645"/>
            <a:ext cx="2552700" cy="255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www.eleventhandpearl.com/wp-content/uploads/2011/06/Boulder-Aerial1-300x2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316" y="3689737"/>
            <a:ext cx="28575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www.cualum.org/wp/wp-content/uploads/2012/08/November-Fall_Aerial-CC09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Charging Management Behaviors</a:t>
            </a:r>
            <a:endParaRPr lang="en-US" dirty="0">
              <a:ea typeface="+mj-ea"/>
            </a:endParaRPr>
          </a:p>
        </p:txBody>
      </p:sp>
      <p:sp>
        <p:nvSpPr>
          <p:cNvPr id="317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6366725-69EF-F042-A701-C62182A44EBC}" type="slidenum">
              <a:rPr lang="en-US" sz="180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800">
              <a:solidFill>
                <a:schemeClr val="bg1"/>
              </a:solidFill>
            </a:endParaRPr>
          </a:p>
        </p:txBody>
      </p:sp>
      <p:grpSp>
        <p:nvGrpSpPr>
          <p:cNvPr id="31780" name="Group 13"/>
          <p:cNvGrpSpPr>
            <a:grpSpLocks/>
          </p:cNvGrpSpPr>
          <p:nvPr/>
        </p:nvGrpSpPr>
        <p:grpSpPr bwMode="auto">
          <a:xfrm>
            <a:off x="-328581" y="1366870"/>
            <a:ext cx="9712262" cy="5052948"/>
            <a:chOff x="-303247" y="1366870"/>
            <a:chExt cx="9711590" cy="5052746"/>
          </a:xfrm>
        </p:grpSpPr>
        <p:graphicFrame>
          <p:nvGraphicFramePr>
            <p:cNvPr id="3" name="Chart 1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26120886"/>
                </p:ext>
              </p:extLst>
            </p:nvPr>
          </p:nvGraphicFramePr>
          <p:xfrm>
            <a:off x="-303247" y="1366870"/>
            <a:ext cx="9711590" cy="50527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1782" name="TextBox 9"/>
            <p:cNvSpPr txBox="1">
              <a:spLocks noChangeArrowheads="1"/>
            </p:cNvSpPr>
            <p:nvPr/>
          </p:nvSpPr>
          <p:spPr bwMode="auto">
            <a:xfrm>
              <a:off x="6303254" y="5819130"/>
              <a:ext cx="3062791" cy="523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latin typeface="Arial" charset="0"/>
                  <a:ea typeface="ヒラギノ角ゴ Pro W3" charset="0"/>
                  <a:cs typeface="ヒラギノ角ゴ Pro W3" charset="0"/>
                </a:rPr>
                <a:t>Number of households </a:t>
              </a:r>
            </a:p>
            <a:p>
              <a:r>
                <a:rPr lang="en-US" sz="1400" dirty="0" smtClean="0">
                  <a:latin typeface="Arial" charset="0"/>
                  <a:ea typeface="ヒラギノ角ゴ Pro W3" charset="0"/>
                  <a:cs typeface="ヒラギノ角ゴ Pro W3" charset="0"/>
                </a:rPr>
                <a:t>Post</a:t>
              </a:r>
              <a:r>
                <a:rPr lang="en-US" sz="1400" dirty="0">
                  <a:latin typeface="Arial" charset="0"/>
                  <a:ea typeface="ヒラギノ角ゴ Pro W3" charset="0"/>
                  <a:cs typeface="ヒラギノ角ゴ Pro W3" charset="0"/>
                </a:rPr>
                <a:t>-interview (n = </a:t>
              </a:r>
              <a:r>
                <a:rPr lang="en-US" sz="1400" dirty="0" smtClean="0">
                  <a:latin typeface="Arial" charset="0"/>
                  <a:ea typeface="ヒラギノ角ゴ Pro W3" charset="0"/>
                  <a:cs typeface="ヒラギノ角ゴ Pro W3" charset="0"/>
                </a:rPr>
                <a:t>86 </a:t>
              </a:r>
              <a:r>
                <a:rPr lang="en-US" sz="1400" dirty="0">
                  <a:latin typeface="Arial" charset="0"/>
                  <a:ea typeface="ヒラギノ角ゴ Pro W3" charset="0"/>
                  <a:cs typeface="ヒラギノ角ゴ Pro W3" charset="0"/>
                </a:rPr>
                <a:t>households)</a:t>
              </a:r>
            </a:p>
          </p:txBody>
        </p:sp>
        <p:sp>
          <p:nvSpPr>
            <p:cNvPr id="31783" name="Rectangle 20"/>
            <p:cNvSpPr>
              <a:spLocks noChangeArrowheads="1"/>
            </p:cNvSpPr>
            <p:nvPr/>
          </p:nvSpPr>
          <p:spPr bwMode="auto">
            <a:xfrm>
              <a:off x="1381404" y="1691306"/>
              <a:ext cx="4956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/>
                <a:t>22</a:t>
              </a:r>
            </a:p>
          </p:txBody>
        </p:sp>
        <p:sp>
          <p:nvSpPr>
            <p:cNvPr id="31784" name="Rectangle 21"/>
            <p:cNvSpPr>
              <a:spLocks noChangeArrowheads="1"/>
            </p:cNvSpPr>
            <p:nvPr/>
          </p:nvSpPr>
          <p:spPr bwMode="auto">
            <a:xfrm>
              <a:off x="2372002" y="2067670"/>
              <a:ext cx="4956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/>
                <a:t>18</a:t>
              </a:r>
            </a:p>
          </p:txBody>
        </p:sp>
        <p:sp>
          <p:nvSpPr>
            <p:cNvPr id="31785" name="Rectangle 22"/>
            <p:cNvSpPr>
              <a:spLocks noChangeArrowheads="1"/>
            </p:cNvSpPr>
            <p:nvPr/>
          </p:nvSpPr>
          <p:spPr bwMode="auto">
            <a:xfrm>
              <a:off x="3319520" y="2465025"/>
              <a:ext cx="4956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/>
                <a:t>14</a:t>
              </a:r>
            </a:p>
          </p:txBody>
        </p:sp>
        <p:sp>
          <p:nvSpPr>
            <p:cNvPr id="31786" name="Rectangle 23"/>
            <p:cNvSpPr>
              <a:spLocks noChangeArrowheads="1"/>
            </p:cNvSpPr>
            <p:nvPr/>
          </p:nvSpPr>
          <p:spPr bwMode="auto">
            <a:xfrm>
              <a:off x="4364089" y="2732707"/>
              <a:ext cx="4956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/>
                <a:t>11</a:t>
              </a:r>
            </a:p>
          </p:txBody>
        </p:sp>
        <p:sp>
          <p:nvSpPr>
            <p:cNvPr id="31787" name="Rectangle 24"/>
            <p:cNvSpPr>
              <a:spLocks noChangeArrowheads="1"/>
            </p:cNvSpPr>
            <p:nvPr/>
          </p:nvSpPr>
          <p:spPr bwMode="auto">
            <a:xfrm>
              <a:off x="5416107" y="2945397"/>
              <a:ext cx="3401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/>
                <a:t>9</a:t>
              </a:r>
            </a:p>
          </p:txBody>
        </p:sp>
        <p:sp>
          <p:nvSpPr>
            <p:cNvPr id="31788" name="Rectangle 27"/>
            <p:cNvSpPr>
              <a:spLocks noChangeArrowheads="1"/>
            </p:cNvSpPr>
            <p:nvPr/>
          </p:nvSpPr>
          <p:spPr bwMode="auto">
            <a:xfrm>
              <a:off x="7385392" y="3519381"/>
              <a:ext cx="3401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/>
                <a:t>3</a:t>
              </a:r>
            </a:p>
          </p:txBody>
        </p:sp>
        <p:sp>
          <p:nvSpPr>
            <p:cNvPr id="31789" name="Rectangle 2"/>
            <p:cNvSpPr>
              <a:spLocks noChangeArrowheads="1"/>
            </p:cNvSpPr>
            <p:nvPr/>
          </p:nvSpPr>
          <p:spPr bwMode="auto">
            <a:xfrm rot="18900000">
              <a:off x="6027430" y="4730165"/>
              <a:ext cx="1855299" cy="646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dirty="0" smtClean="0"/>
                <a:t>Stayed managed to help </a:t>
              </a:r>
              <a:r>
                <a:rPr lang="en-US" dirty="0"/>
                <a:t>the </a:t>
              </a:r>
              <a:r>
                <a:rPr lang="en-US" dirty="0" smtClean="0"/>
                <a:t>study</a:t>
              </a:r>
              <a:endParaRPr lang="en-US" dirty="0"/>
            </a:p>
          </p:txBody>
        </p:sp>
        <p:sp>
          <p:nvSpPr>
            <p:cNvPr id="31790" name="Rectangle 4"/>
            <p:cNvSpPr>
              <a:spLocks noChangeArrowheads="1"/>
            </p:cNvSpPr>
            <p:nvPr/>
          </p:nvSpPr>
          <p:spPr bwMode="auto">
            <a:xfrm rot="18927312">
              <a:off x="-105278" y="4794879"/>
              <a:ext cx="2111737" cy="646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Set for </a:t>
              </a:r>
              <a:r>
                <a:rPr lang="en-US" dirty="0" smtClean="0">
                  <a:solidFill>
                    <a:srgbClr val="000000"/>
                  </a:solidFill>
                </a:rPr>
                <a:t>unmanaged</a:t>
              </a:r>
            </a:p>
            <a:p>
              <a:r>
                <a:rPr lang="en-US" sz="1600" dirty="0">
                  <a:solidFill>
                    <a:srgbClr val="000000"/>
                  </a:solidFill>
                </a:rPr>
                <a:t>(perm or temp) </a:t>
              </a:r>
              <a:r>
                <a:rPr lang="en-US" dirty="0">
                  <a:solidFill>
                    <a:srgbClr val="000000"/>
                  </a:solidFill>
                </a:rPr>
                <a:t>	</a:t>
              </a:r>
            </a:p>
          </p:txBody>
        </p:sp>
        <p:sp>
          <p:nvSpPr>
            <p:cNvPr id="31791" name="Rectangle 7"/>
            <p:cNvSpPr>
              <a:spLocks noChangeArrowheads="1"/>
            </p:cNvSpPr>
            <p:nvPr/>
          </p:nvSpPr>
          <p:spPr bwMode="auto">
            <a:xfrm rot="18900000">
              <a:off x="530564" y="4743740"/>
              <a:ext cx="2825574" cy="615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Set </a:t>
              </a:r>
              <a:r>
                <a:rPr lang="en-US" dirty="0" smtClean="0">
                  <a:solidFill>
                    <a:srgbClr val="000000"/>
                  </a:solidFill>
                </a:rPr>
                <a:t>around </a:t>
              </a:r>
              <a:r>
                <a:rPr lang="en-US" dirty="0">
                  <a:solidFill>
                    <a:srgbClr val="000000"/>
                  </a:solidFill>
                </a:rPr>
                <a:t>TOU hours 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</a:rPr>
                <a:t>(8 pm-</a:t>
              </a:r>
              <a:r>
                <a:rPr lang="en-US" sz="1600" dirty="0">
                  <a:solidFill>
                    <a:srgbClr val="000000"/>
                  </a:solidFill>
                </a:rPr>
                <a:t>2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</a:rPr>
                <a:t>pm) (perm or temp</a:t>
              </a:r>
              <a:r>
                <a:rPr lang="en-US" sz="1600" dirty="0" smtClean="0">
                  <a:solidFill>
                    <a:srgbClr val="000000"/>
                  </a:solidFill>
                </a:rPr>
                <a:t>)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792" name="Rectangle 9"/>
            <p:cNvSpPr>
              <a:spLocks noChangeArrowheads="1"/>
            </p:cNvSpPr>
            <p:nvPr/>
          </p:nvSpPr>
          <p:spPr bwMode="auto">
            <a:xfrm rot="18900000">
              <a:off x="2028959" y="4672981"/>
              <a:ext cx="210900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Set for overnight hours  </a:t>
              </a:r>
              <a:r>
                <a:rPr lang="en-US" sz="1600" dirty="0">
                  <a:solidFill>
                    <a:srgbClr val="000000"/>
                  </a:solidFill>
                </a:rPr>
                <a:t>(perm or temp)</a:t>
              </a:r>
            </a:p>
          </p:txBody>
        </p:sp>
        <p:sp>
          <p:nvSpPr>
            <p:cNvPr id="31793" name="Rectangle 10"/>
            <p:cNvSpPr>
              <a:spLocks noChangeArrowheads="1"/>
            </p:cNvSpPr>
            <p:nvPr/>
          </p:nvSpPr>
          <p:spPr bwMode="auto">
            <a:xfrm rot="18900000">
              <a:off x="2290314" y="5121396"/>
              <a:ext cx="2723635" cy="369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Left programming </a:t>
              </a:r>
              <a:r>
                <a:rPr lang="en-US" dirty="0">
                  <a:solidFill>
                    <a:srgbClr val="000000"/>
                  </a:solidFill>
                </a:rPr>
                <a:t>as it was	</a:t>
              </a:r>
            </a:p>
          </p:txBody>
        </p:sp>
        <p:sp>
          <p:nvSpPr>
            <p:cNvPr id="31794" name="Rectangle 11"/>
            <p:cNvSpPr>
              <a:spLocks noChangeArrowheads="1"/>
            </p:cNvSpPr>
            <p:nvPr/>
          </p:nvSpPr>
          <p:spPr bwMode="auto">
            <a:xfrm rot="18900000">
              <a:off x="5213380" y="4730887"/>
              <a:ext cx="15696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dirty="0">
                  <a:solidFill>
                    <a:srgbClr val="000000"/>
                  </a:solidFill>
                </a:rPr>
                <a:t>Self-managed	</a:t>
              </a:r>
            </a:p>
          </p:txBody>
        </p:sp>
        <p:sp>
          <p:nvSpPr>
            <p:cNvPr id="31795" name="Rectangle 12"/>
            <p:cNvSpPr>
              <a:spLocks noChangeArrowheads="1"/>
            </p:cNvSpPr>
            <p:nvPr/>
          </p:nvSpPr>
          <p:spPr bwMode="auto">
            <a:xfrm rot="18900000">
              <a:off x="4078904" y="4684640"/>
              <a:ext cx="1877112" cy="646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Forgot about </a:t>
              </a:r>
              <a:r>
                <a:rPr lang="en-US" dirty="0">
                  <a:solidFill>
                    <a:srgbClr val="000000"/>
                  </a:solidFill>
                </a:rPr>
                <a:t>it/</a:t>
              </a:r>
            </a:p>
            <a:p>
              <a:r>
                <a:rPr lang="en-US" dirty="0"/>
                <a:t>too much </a:t>
              </a:r>
              <a:r>
                <a:rPr lang="en-US" dirty="0" smtClean="0"/>
                <a:t>trouble</a:t>
              </a:r>
              <a:endParaRPr lang="en-US" dirty="0"/>
            </a:p>
          </p:txBody>
        </p:sp>
        <p:sp>
          <p:nvSpPr>
            <p:cNvPr id="31796" name="Rectangle 28"/>
            <p:cNvSpPr>
              <a:spLocks noChangeArrowheads="1"/>
            </p:cNvSpPr>
            <p:nvPr/>
          </p:nvSpPr>
          <p:spPr bwMode="auto">
            <a:xfrm>
              <a:off x="6394007" y="2932697"/>
              <a:ext cx="3401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/>
                <a:t>9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0" y="-56444"/>
            <a:ext cx="4078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Charging Behavior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0936"/>
            <a:ext cx="8229600" cy="969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Electricity vs. Gasoline</a:t>
            </a:r>
            <a:br>
              <a:rPr lang="en-US" dirty="0" smtClean="0"/>
            </a:br>
            <a:r>
              <a:rPr lang="en-US" dirty="0" smtClean="0"/>
              <a:t>Costs per Charge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0051339"/>
              </p:ext>
            </p:extLst>
          </p:nvPr>
        </p:nvGraphicFramePr>
        <p:xfrm>
          <a:off x="457201" y="2762165"/>
          <a:ext cx="82296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441251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Electricity</a:t>
                      </a:r>
                    </a:p>
                    <a:p>
                      <a:r>
                        <a:rPr lang="en-US" dirty="0" smtClean="0"/>
                        <a:t>Cost $/kWh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Standard</a:t>
                      </a:r>
                    </a:p>
                    <a:p>
                      <a:pPr algn="ctr"/>
                      <a:r>
                        <a:rPr lang="en-US" dirty="0" smtClean="0"/>
                        <a:t>Tier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Standard</a:t>
                      </a:r>
                    </a:p>
                    <a:p>
                      <a:pPr algn="ctr"/>
                      <a:r>
                        <a:rPr lang="en-US" dirty="0" smtClean="0"/>
                        <a:t>Tier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TOU Summer On-peak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TOU</a:t>
                      </a:r>
                    </a:p>
                    <a:p>
                      <a:pPr algn="ctr"/>
                      <a:r>
                        <a:rPr lang="en-US" dirty="0" smtClean="0"/>
                        <a:t>Winter</a:t>
                      </a:r>
                    </a:p>
                    <a:p>
                      <a:pPr algn="ctr"/>
                      <a:r>
                        <a:rPr lang="en-US" dirty="0" smtClean="0"/>
                        <a:t>On-peak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TOU</a:t>
                      </a:r>
                    </a:p>
                    <a:p>
                      <a:pPr algn="ctr"/>
                      <a:r>
                        <a:rPr lang="en-US" dirty="0" smtClean="0"/>
                        <a:t>Off-peak</a:t>
                      </a:r>
                    </a:p>
                  </a:txBody>
                  <a:tcPr/>
                </a:tc>
              </a:tr>
              <a:tr h="572829">
                <a:tc>
                  <a:txBody>
                    <a:bodyPr/>
                    <a:lstStyle/>
                    <a:p>
                      <a:r>
                        <a:rPr lang="en-US" dirty="0" smtClean="0"/>
                        <a:t>Cost per</a:t>
                      </a:r>
                    </a:p>
                    <a:p>
                      <a:r>
                        <a:rPr lang="en-US" dirty="0" smtClean="0"/>
                        <a:t>charge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$0.46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$0.73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$1.22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$0.55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$0.42</a:t>
                      </a:r>
                      <a:endParaRPr lang="en-US" dirty="0"/>
                    </a:p>
                  </a:txBody>
                  <a:tcPr anchor="ctr"/>
                </a:tc>
              </a:tr>
              <a:tr h="572829">
                <a:tc>
                  <a:txBody>
                    <a:bodyPr/>
                    <a:lstStyle/>
                    <a:p>
                      <a:r>
                        <a:rPr lang="en-US" dirty="0" smtClean="0"/>
                        <a:t>Electric </a:t>
                      </a:r>
                    </a:p>
                    <a:p>
                      <a:r>
                        <a:rPr lang="en-US" dirty="0" smtClean="0"/>
                        <a:t>equivalent</a:t>
                      </a:r>
                    </a:p>
                    <a:p>
                      <a:r>
                        <a:rPr lang="en-US" dirty="0" smtClean="0"/>
                        <a:t>$/gal.</a:t>
                      </a:r>
                      <a:r>
                        <a:rPr lang="en-US" baseline="0" dirty="0" smtClean="0"/>
                        <a:t> of gas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$1.07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$1.68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$2.82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$1.26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$0.98</a:t>
                      </a:r>
                      <a:endParaRPr lang="en-US" dirty="0"/>
                    </a:p>
                  </a:txBody>
                  <a:tcPr anchor="ctr"/>
                </a:tc>
              </a:tr>
              <a:tr h="572829">
                <a:tc>
                  <a:txBody>
                    <a:bodyPr/>
                    <a:lstStyle/>
                    <a:p>
                      <a:r>
                        <a:rPr lang="en-US" dirty="0" smtClean="0"/>
                        <a:t>Savings per</a:t>
                      </a:r>
                    </a:p>
                    <a:p>
                      <a:r>
                        <a:rPr lang="en-US" dirty="0" smtClean="0"/>
                        <a:t>gallon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$2.68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$2.07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$0.93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$2.49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$2.77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C17AB1-636D-6540-A861-8E35427B659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18166" y="1600200"/>
            <a:ext cx="5263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Standard vehicle: </a:t>
            </a:r>
            <a:r>
              <a:rPr lang="en-US" dirty="0"/>
              <a:t>	</a:t>
            </a:r>
            <a:r>
              <a:rPr lang="en-US" dirty="0" smtClean="0"/>
              <a:t>30 mpg; fuel cost - $3.75/gal.</a:t>
            </a:r>
          </a:p>
          <a:p>
            <a:r>
              <a:rPr lang="en-US" b="1" dirty="0" smtClean="0"/>
              <a:t>PHV: </a:t>
            </a:r>
            <a:r>
              <a:rPr lang="en-US" dirty="0"/>
              <a:t>	</a:t>
            </a:r>
            <a:r>
              <a:rPr lang="en-US" dirty="0" smtClean="0"/>
              <a:t>Battery size (kWh): 5.2</a:t>
            </a:r>
          </a:p>
          <a:p>
            <a:r>
              <a:rPr lang="en-US" dirty="0"/>
              <a:t>	</a:t>
            </a:r>
            <a:r>
              <a:rPr lang="en-US" dirty="0" smtClean="0"/>
              <a:t>	Range (miles):		13</a:t>
            </a:r>
          </a:p>
          <a:p>
            <a:r>
              <a:rPr lang="en-US" dirty="0"/>
              <a:t>	</a:t>
            </a:r>
            <a:r>
              <a:rPr lang="en-US" dirty="0" smtClean="0"/>
              <a:t>	Gals. equivalent:	0.43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1" y="5925142"/>
            <a:ext cx="3742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Source: </a:t>
            </a:r>
            <a:r>
              <a:rPr lang="en-US" dirty="0" smtClean="0"/>
              <a:t>Xcel Energy,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9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694036"/>
            <a:ext cx="8229600" cy="12493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Part Two</a:t>
            </a:r>
            <a:br>
              <a:rPr lang="en-US" dirty="0" smtClean="0">
                <a:latin typeface="Arial" charset="0"/>
                <a:cs typeface="Arial" charset="0"/>
              </a:rPr>
            </a:br>
            <a:endParaRPr lang="en-US" sz="3300" dirty="0">
              <a:latin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63A16-1497-4390-AB33-9525698071E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3430" y="1437669"/>
            <a:ext cx="8410575" cy="250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20000"/>
              </a:spcBef>
              <a:buFont typeface="Arial"/>
              <a:buChar char="•"/>
            </a:pPr>
            <a:r>
              <a:rPr lang="en-US" altLang="zh-CN" sz="2800" dirty="0" smtClean="0">
                <a:solidFill>
                  <a:srgbClr val="006699"/>
                </a:solidFill>
              </a:rPr>
              <a:t>Summary of vehicle and smart-plug data analysis</a:t>
            </a:r>
          </a:p>
          <a:p>
            <a:pPr marL="457200" indent="-457200">
              <a:spcBef>
                <a:spcPct val="20000"/>
              </a:spcBef>
              <a:buFont typeface="Arial"/>
              <a:buChar char="•"/>
            </a:pPr>
            <a:r>
              <a:rPr lang="en-US" altLang="zh-CN" sz="2800" dirty="0" smtClean="0">
                <a:solidFill>
                  <a:srgbClr val="006699"/>
                </a:solidFill>
              </a:rPr>
              <a:t>Driving patterns</a:t>
            </a:r>
          </a:p>
          <a:p>
            <a:pPr marL="457200" indent="-457200">
              <a:spcBef>
                <a:spcPct val="20000"/>
              </a:spcBef>
              <a:buFont typeface="Arial"/>
              <a:buChar char="•"/>
            </a:pPr>
            <a:r>
              <a:rPr lang="en-US" altLang="zh-CN" sz="2800" dirty="0" smtClean="0">
                <a:solidFill>
                  <a:srgbClr val="006699"/>
                </a:solidFill>
              </a:rPr>
              <a:t>Charging patterns</a:t>
            </a:r>
          </a:p>
          <a:p>
            <a:pPr marL="457200" indent="-457200">
              <a:spcBef>
                <a:spcPct val="20000"/>
              </a:spcBef>
              <a:buFont typeface="Arial"/>
              <a:buChar char="•"/>
            </a:pPr>
            <a:r>
              <a:rPr lang="en-US" altLang="zh-CN" sz="2800" dirty="0" smtClean="0">
                <a:solidFill>
                  <a:srgbClr val="006699"/>
                </a:solidFill>
              </a:rPr>
              <a:t>Comparisons between ending charging scenarios: managed and unmanaged households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78111" y="10018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93444" y="6660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56111" y="64628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5815" y="5911700"/>
            <a:ext cx="754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Slides for Part Two were prepared by Dragan Maksimovic, Ph.D., Co-PI</a:t>
            </a:r>
            <a:endParaRPr lang="en-US" dirty="0"/>
          </a:p>
        </p:txBody>
      </p:sp>
      <p:pic>
        <p:nvPicPr>
          <p:cNvPr id="12" name="Picture 3" descr="Z:\PHV pics\from Wayne\IMG_068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79" y="3942970"/>
            <a:ext cx="2700670" cy="202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96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63A16-1497-4390-AB33-9525698071E4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478536"/>
            <a:ext cx="8229600" cy="786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Analysis Overview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65739" y="1547744"/>
            <a:ext cx="497826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457200" fontAlgn="base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800" dirty="0">
                <a:solidFill>
                  <a:srgbClr val="006699"/>
                </a:solidFill>
                <a:ea typeface="ＭＳ Ｐゴシック" charset="0"/>
              </a:rPr>
              <a:t>Data from 27 vehicles in 138 Boulder </a:t>
            </a:r>
            <a:r>
              <a:rPr lang="en-US" altLang="zh-CN" sz="2800" dirty="0" smtClean="0">
                <a:solidFill>
                  <a:srgbClr val="006699"/>
                </a:solidFill>
                <a:ea typeface="ＭＳ Ｐゴシック" charset="0"/>
              </a:rPr>
              <a:t>households</a:t>
            </a:r>
            <a:endParaRPr lang="en-US" altLang="zh-CN" sz="2800" dirty="0">
              <a:solidFill>
                <a:srgbClr val="006699"/>
              </a:solidFill>
              <a:ea typeface="ＭＳ Ｐゴシック" charset="0"/>
            </a:endParaRPr>
          </a:p>
          <a:p>
            <a:pPr marL="228600" indent="-228600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zh-CN" sz="2800" dirty="0">
                <a:solidFill>
                  <a:srgbClr val="006699"/>
                </a:solidFill>
                <a:ea typeface="ＭＳ Ｐゴシック" charset="0"/>
              </a:rPr>
              <a:t>Smart plug data on vehicle electricity use</a:t>
            </a:r>
          </a:p>
          <a:p>
            <a:pPr marL="228600" indent="-228600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zh-CN" sz="2800" dirty="0">
                <a:solidFill>
                  <a:srgbClr val="006699"/>
                </a:solidFill>
                <a:ea typeface="ＭＳ Ｐゴシック" charset="0"/>
              </a:rPr>
              <a:t>Around 12,000 vehicle trips, total of 91,000 miles</a:t>
            </a:r>
          </a:p>
          <a:p>
            <a:pPr marL="228600" indent="-228600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zh-CN" sz="2800" dirty="0">
                <a:solidFill>
                  <a:srgbClr val="006699"/>
                </a:solidFill>
                <a:ea typeface="ＭＳ Ｐゴシック" charset="0"/>
              </a:rPr>
              <a:t>Total of around 27 </a:t>
            </a:r>
            <a:r>
              <a:rPr lang="en-US" altLang="zh-CN" sz="2800" dirty="0" err="1">
                <a:solidFill>
                  <a:srgbClr val="006699"/>
                </a:solidFill>
                <a:ea typeface="ＭＳ Ｐゴシック" charset="0"/>
              </a:rPr>
              <a:t>MWh</a:t>
            </a:r>
            <a:r>
              <a:rPr lang="en-US" altLang="zh-CN" sz="2800" dirty="0">
                <a:solidFill>
                  <a:srgbClr val="006699"/>
                </a:solidFill>
                <a:ea typeface="ＭＳ Ｐゴシック" charset="0"/>
              </a:rPr>
              <a:t> of electricity used for charging</a:t>
            </a:r>
          </a:p>
        </p:txBody>
      </p:sp>
      <p:pic>
        <p:nvPicPr>
          <p:cNvPr id="32770" name="Picture 2" descr="C:\Users\farharb\Documents\!Barbara\!PHEV\Photos\Dog Bailey in PHV phot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0" y="2140156"/>
            <a:ext cx="3710763" cy="277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2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/>
          <a:srcRect t="3277" b="6144"/>
          <a:stretch>
            <a:fillRect/>
          </a:stretch>
        </p:blipFill>
        <p:spPr bwMode="auto">
          <a:xfrm>
            <a:off x="1025508" y="1150938"/>
            <a:ext cx="7132320" cy="496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9633"/>
            <a:ext cx="8229600" cy="554057"/>
          </a:xfrm>
        </p:spPr>
        <p:txBody>
          <a:bodyPr>
            <a:noAutofit/>
          </a:bodyPr>
          <a:lstStyle/>
          <a:p>
            <a:r>
              <a:rPr lang="en-US" sz="2400" dirty="0" smtClean="0"/>
              <a:t>An Example of Data </a:t>
            </a:r>
            <a:r>
              <a:rPr lang="en-US" sz="2400" dirty="0"/>
              <a:t>L</a:t>
            </a:r>
            <a:r>
              <a:rPr lang="en-US" sz="2400" dirty="0" smtClean="0"/>
              <a:t>ogged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13FA-69D7-E14C-A634-BD8F7F62A60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30143" y="1234968"/>
            <a:ext cx="110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From vehicle data logger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30143" y="2843004"/>
            <a:ext cx="110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From smart-plug data logger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6666" y="1291796"/>
            <a:ext cx="10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9"/>
                </a:solidFill>
              </a:rPr>
              <a:t>5.2 miles trip</a:t>
            </a:r>
            <a:endParaRPr lang="en-US" sz="1600" dirty="0">
              <a:solidFill>
                <a:srgbClr val="0000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54017" y="1449904"/>
            <a:ext cx="10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9"/>
                </a:solidFill>
              </a:rPr>
              <a:t>0.2 miles trip</a:t>
            </a:r>
            <a:endParaRPr lang="en-US" sz="1600" dirty="0">
              <a:solidFill>
                <a:srgbClr val="00009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32307" y="1131194"/>
            <a:ext cx="10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9"/>
                </a:solidFill>
              </a:rPr>
              <a:t>1.8 miles trip</a:t>
            </a:r>
            <a:endParaRPr lang="en-US" sz="1600" dirty="0">
              <a:solidFill>
                <a:srgbClr val="00009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91935" y="1423938"/>
            <a:ext cx="10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9"/>
                </a:solidFill>
              </a:rPr>
              <a:t>1.9 miles trip</a:t>
            </a:r>
            <a:endParaRPr lang="en-US" sz="1600" dirty="0">
              <a:solidFill>
                <a:srgbClr val="00009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57070" y="2750337"/>
            <a:ext cx="1405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2.7 kWh charging event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77024" y="2764199"/>
            <a:ext cx="1405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2.1 kWh charging event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30143" y="4547806"/>
            <a:ext cx="1228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Combined vehicle and smart-plug data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85830" y="1449904"/>
            <a:ext cx="1101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9"/>
                </a:solidFill>
              </a:rPr>
              <a:t>Vehicle speed [km/h]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5830" y="2967474"/>
            <a:ext cx="1101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Charging power [kW]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5830" y="4565630"/>
            <a:ext cx="110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Battery EV state of charge (SOC) [%]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09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13FA-69D7-E14C-A634-BD8F7F62A60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2" y="19050"/>
            <a:ext cx="8644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Summary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627731"/>
              </p:ext>
            </p:extLst>
          </p:nvPr>
        </p:nvGraphicFramePr>
        <p:xfrm>
          <a:off x="846688" y="770467"/>
          <a:ext cx="7368677" cy="418671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10408"/>
                <a:gridCol w="3013990"/>
                <a:gridCol w="1142700"/>
                <a:gridCol w="1501579"/>
              </a:tblGrid>
              <a:tr h="849155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Boulder average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US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</a:rPr>
                        <a:t>-wide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</a:rPr>
                        <a:t>average</a:t>
                      </a:r>
                      <a:endParaRPr lang="en-US" sz="1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Fuel</a:t>
                      </a:r>
                      <a:r>
                        <a:rPr lang="en-US" sz="1800" baseline="0" dirty="0" smtClean="0"/>
                        <a:t> economy [mpg]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68</a:t>
                      </a:r>
                      <a:endParaRPr lang="en-US" sz="1800" b="1" kern="1200" dirty="0" smtClean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56</a:t>
                      </a:r>
                      <a:endParaRPr 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Trip</a:t>
                      </a:r>
                      <a:r>
                        <a:rPr lang="en-US" sz="1800" baseline="0" dirty="0" smtClean="0"/>
                        <a:t> distance [mile]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7.5</a:t>
                      </a:r>
                      <a:endParaRPr lang="en-US" sz="1800" b="1" kern="1200" dirty="0" smtClean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11.1</a:t>
                      </a:r>
                      <a:endParaRPr 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Number of trips per day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3.2</a:t>
                      </a:r>
                      <a:endParaRPr lang="en-US" sz="1800" b="1" kern="1200" dirty="0" smtClean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2.6</a:t>
                      </a:r>
                      <a:endParaRPr lang="en-US" b="1" dirty="0"/>
                    </a:p>
                  </a:txBody>
                  <a:tcPr anchor="ctr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/>
                        <a:t>Number of charging events per day</a:t>
                      </a:r>
                      <a:endParaRPr lang="en-US" sz="1800" b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0.8</a:t>
                      </a:r>
                      <a:endParaRPr lang="en-US" sz="1800" b="1" kern="1200" dirty="0" smtClean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0.5</a:t>
                      </a:r>
                      <a:endParaRPr lang="en-US" b="1" dirty="0"/>
                    </a:p>
                  </a:txBody>
                  <a:tcPr anchor="ctr"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800" kern="1200" baseline="0" dirty="0" smtClean="0"/>
                        <a:t>Charging electricity consumption per day [kWh]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2.3</a:t>
                      </a:r>
                      <a:endParaRPr lang="en-US" sz="1800" b="1" kern="1200" dirty="0" smtClean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1.5</a:t>
                      </a:r>
                      <a:endParaRPr lang="en-US" b="1" dirty="0"/>
                    </a:p>
                  </a:txBody>
                  <a:tcPr anchor="ctr"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800" baseline="0" dirty="0" smtClean="0"/>
                        <a:t>Driving </a:t>
                      </a:r>
                      <a:r>
                        <a:rPr lang="en-US" sz="1800" dirty="0" smtClean="0"/>
                        <a:t>in EV mode [%]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42</a:t>
                      </a:r>
                      <a:endParaRPr lang="en-US" sz="1800" b="1" kern="1200" dirty="0" smtClean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27</a:t>
                      </a:r>
                      <a:endParaRPr 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Energy consumed</a:t>
                      </a:r>
                      <a:r>
                        <a:rPr lang="en-US" baseline="0" dirty="0" smtClean="0"/>
                        <a:t> [</a:t>
                      </a:r>
                      <a:r>
                        <a:rPr lang="en-US" baseline="0" dirty="0" err="1" smtClean="0"/>
                        <a:t>Wh</a:t>
                      </a:r>
                      <a:r>
                        <a:rPr lang="en-US" baseline="0" dirty="0" smtClean="0"/>
                        <a:t>/mile]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/>
                        <a:t>Fuel</a:t>
                      </a:r>
                      <a:endParaRPr lang="en-US" sz="1800" b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500</a:t>
                      </a:r>
                      <a:endParaRPr lang="en-US" sz="1800" b="1" kern="1200" dirty="0" smtClean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600</a:t>
                      </a:r>
                      <a:endParaRPr 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/>
                        <a:t>Electricity</a:t>
                      </a:r>
                      <a:endParaRPr lang="en-US" sz="1800" b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90</a:t>
                      </a:r>
                      <a:endParaRPr lang="en-US" sz="1800" b="1" kern="1200" dirty="0" smtClean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50</a:t>
                      </a:r>
                      <a:endParaRPr 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590</a:t>
                      </a:r>
                      <a:endParaRPr lang="en-US" sz="1800" b="1" kern="1200" dirty="0" smtClean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650</a:t>
                      </a:r>
                      <a:endParaRPr 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15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3999" cy="6381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Distribution of Fuel Economy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13FA-69D7-E14C-A634-BD8F7F62A60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-1" y="19050"/>
            <a:ext cx="5388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Boulder Households Summary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1368" y="981075"/>
            <a:ext cx="5704332" cy="427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201383" y="5267325"/>
            <a:ext cx="6715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6699"/>
                </a:solidFill>
              </a:rPr>
              <a:t>Average for Boulder households: 68 mpg  </a:t>
            </a:r>
          </a:p>
        </p:txBody>
      </p:sp>
    </p:spTree>
    <p:extLst>
      <p:ext uri="{BB962C8B-B14F-4D97-AF65-F5344CB8AC3E}">
        <p14:creationId xmlns:p14="http://schemas.microsoft.com/office/powerpoint/2010/main" val="283300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5" name="Title 3"/>
          <p:cNvSpPr>
            <a:spLocks noGrp="1"/>
          </p:cNvSpPr>
          <p:nvPr>
            <p:ph type="title"/>
          </p:nvPr>
        </p:nvSpPr>
        <p:spPr>
          <a:xfrm>
            <a:off x="714375" y="2194623"/>
            <a:ext cx="3657600" cy="786702"/>
          </a:xfrm>
        </p:spPr>
        <p:txBody>
          <a:bodyPr>
            <a:noAutofit/>
          </a:bodyPr>
          <a:lstStyle/>
          <a:p>
            <a:r>
              <a:rPr lang="en-US" sz="2000" dirty="0" smtClean="0"/>
              <a:t>Distribution of the average number of trips per day</a:t>
            </a:r>
            <a:endParaRPr lang="en-US" sz="2000" b="1" baseline="30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63A16-1497-4390-AB33-9525698071E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778" y="2905125"/>
            <a:ext cx="418174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4848225" y="2194623"/>
            <a:ext cx="3657600" cy="786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Distribution of the average trip distance</a:t>
            </a:r>
            <a:endParaRPr kumimoji="0" lang="en-US" sz="2000" b="1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778" y="1143001"/>
            <a:ext cx="8344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6699"/>
                </a:solidFill>
              </a:rPr>
              <a:t>Average trip distance: 				7.6 miles (12.2 km )</a:t>
            </a:r>
          </a:p>
          <a:p>
            <a:r>
              <a:rPr lang="en-US" sz="2800" dirty="0" smtClean="0">
                <a:solidFill>
                  <a:srgbClr val="006699"/>
                </a:solidFill>
              </a:rPr>
              <a:t>Average number of trips per day: 	3.2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478536"/>
            <a:ext cx="8229600" cy="651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Driving Patterns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" y="-9172"/>
            <a:ext cx="726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Boulder Households: Driving Patterns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71975" y="2905125"/>
            <a:ext cx="4389120" cy="308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694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0" y="470284"/>
            <a:ext cx="91440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Fuel Economy vs. Trip Distance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13FA-69D7-E14C-A634-BD8F7F62A607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38150" y="4925961"/>
            <a:ext cx="8305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altLang="zh-CN" sz="2000" dirty="0" smtClean="0">
                <a:solidFill>
                  <a:srgbClr val="006699"/>
                </a:solidFill>
                <a:latin typeface="+mn-lt"/>
                <a:ea typeface="+mn-ea"/>
              </a:rPr>
              <a:t>88% of trips are shorter than 13.2 miles (vehicle EV range)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altLang="zh-CN" sz="2000" dirty="0" smtClean="0">
                <a:solidFill>
                  <a:srgbClr val="006699"/>
                </a:solidFill>
              </a:rPr>
              <a:t>On average fuel economy peaks at over 90 mpg for 2- to 5-mile trips</a:t>
            </a:r>
            <a:endParaRPr lang="en-US" altLang="zh-CN" sz="2000" dirty="0" smtClean="0">
              <a:solidFill>
                <a:srgbClr val="006699"/>
              </a:solidFill>
              <a:latin typeface="+mn-lt"/>
              <a:ea typeface="+mn-ea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altLang="zh-CN" sz="2000" dirty="0" smtClean="0">
                <a:solidFill>
                  <a:srgbClr val="006699"/>
                </a:solidFill>
                <a:latin typeface="+mn-lt"/>
                <a:ea typeface="+mn-ea"/>
              </a:rPr>
              <a:t>On longer trips, fuel economy converges to an average of 54.4 mpg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" y="-9172"/>
            <a:ext cx="726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Boulder Households: Driving Patterns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64609" y="1284566"/>
            <a:ext cx="5800725" cy="3485978"/>
            <a:chOff x="1664609" y="1122198"/>
            <a:chExt cx="5800725" cy="34859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64609" y="1284566"/>
              <a:ext cx="5800725" cy="3323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4" name="Straight Connector 23"/>
            <p:cNvCxnSpPr/>
            <p:nvPr/>
          </p:nvCxnSpPr>
          <p:spPr>
            <a:xfrm rot="16200000" flipV="1">
              <a:off x="4132264" y="2765766"/>
              <a:ext cx="2557354" cy="8879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564972" y="1122198"/>
              <a:ext cx="1569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EV range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43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467931"/>
            <a:ext cx="9116568" cy="715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Energy Consumption Versus Trip Distance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13FA-69D7-E14C-A634-BD8F7F62A607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0974" y="5173444"/>
            <a:ext cx="884034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altLang="zh-CN" sz="2000" dirty="0" smtClean="0">
                <a:solidFill>
                  <a:srgbClr val="006699"/>
                </a:solidFill>
                <a:latin typeface="+mn-lt"/>
                <a:ea typeface="+mn-ea"/>
              </a:rPr>
              <a:t>On short trips, up to about one third of energy consumed comes from electricity</a:t>
            </a:r>
            <a:endParaRPr lang="en-US" altLang="zh-CN" sz="2000" dirty="0" smtClean="0">
              <a:solidFill>
                <a:srgbClr val="006699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altLang="zh-CN" sz="2000" dirty="0" smtClean="0">
                <a:solidFill>
                  <a:srgbClr val="006699"/>
                </a:solidFill>
                <a:latin typeface="+mn-lt"/>
                <a:ea typeface="+mn-ea"/>
              </a:rPr>
              <a:t>Energy consumption lowest (about 500 </a:t>
            </a:r>
            <a:r>
              <a:rPr lang="en-US" altLang="zh-CN" sz="2000" dirty="0" err="1" smtClean="0">
                <a:solidFill>
                  <a:srgbClr val="006699"/>
                </a:solidFill>
                <a:latin typeface="+mn-lt"/>
                <a:ea typeface="+mn-ea"/>
              </a:rPr>
              <a:t>Wh</a:t>
            </a:r>
            <a:r>
              <a:rPr lang="en-US" altLang="zh-CN" sz="2000" dirty="0" smtClean="0">
                <a:solidFill>
                  <a:srgbClr val="006699"/>
                </a:solidFill>
                <a:latin typeface="+mn-lt"/>
                <a:ea typeface="+mn-ea"/>
              </a:rPr>
              <a:t>/mile) for </a:t>
            </a:r>
            <a:r>
              <a:rPr lang="en-US" altLang="zh-CN" sz="2000" dirty="0" smtClean="0">
                <a:solidFill>
                  <a:srgbClr val="006699"/>
                </a:solidFill>
              </a:rPr>
              <a:t>2-8 mile </a:t>
            </a:r>
            <a:r>
              <a:rPr lang="en-US" altLang="zh-CN" sz="2000" dirty="0" smtClean="0">
                <a:solidFill>
                  <a:srgbClr val="006699"/>
                </a:solidFill>
                <a:latin typeface="+mn-lt"/>
                <a:ea typeface="+mn-ea"/>
              </a:rPr>
              <a:t>(</a:t>
            </a:r>
            <a:r>
              <a:rPr lang="en-US" altLang="zh-CN" sz="2000" dirty="0" smtClean="0">
                <a:solidFill>
                  <a:srgbClr val="006699"/>
                </a:solidFill>
              </a:rPr>
              <a:t>3-12 km </a:t>
            </a:r>
            <a:r>
              <a:rPr lang="en-US" altLang="zh-CN" sz="2000" dirty="0" smtClean="0">
                <a:solidFill>
                  <a:srgbClr val="006699"/>
                </a:solidFill>
                <a:latin typeface="+mn-lt"/>
                <a:ea typeface="+mn-ea"/>
              </a:rPr>
              <a:t>) trips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" y="-9172"/>
            <a:ext cx="726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Boulder Households: Driving Patterns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183893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5076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1"/>
          <p:cNvGrpSpPr>
            <a:grpSpLocks/>
          </p:cNvGrpSpPr>
          <p:nvPr/>
        </p:nvGrpSpPr>
        <p:grpSpPr bwMode="auto">
          <a:xfrm>
            <a:off x="-6350" y="1517650"/>
            <a:ext cx="9150350" cy="4511675"/>
            <a:chOff x="0" y="1690971"/>
            <a:chExt cx="9150352" cy="4511660"/>
          </a:xfrm>
        </p:grpSpPr>
        <p:pic>
          <p:nvPicPr>
            <p:cNvPr id="17416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453" y="1690971"/>
              <a:ext cx="571500" cy="1695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952" y="1690971"/>
              <a:ext cx="600075" cy="220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640" y="1697602"/>
              <a:ext cx="2752725" cy="2047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697602"/>
              <a:ext cx="2339452" cy="868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20" name="Picture 2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21" b="12500"/>
            <a:stretch>
              <a:fillRect/>
            </a:stretch>
          </p:blipFill>
          <p:spPr bwMode="auto">
            <a:xfrm>
              <a:off x="1374775" y="3184350"/>
              <a:ext cx="3323727" cy="1835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21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352" y="1690971"/>
              <a:ext cx="2935288" cy="1227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2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942" y="4932630"/>
              <a:ext cx="449642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3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53175"/>
              <a:ext cx="2570163" cy="863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24" name="Picture 2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3702" y="2661213"/>
              <a:ext cx="3287573" cy="1586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25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815" y="3428504"/>
              <a:ext cx="2776537" cy="944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6" name="Picture 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502" y="3900771"/>
              <a:ext cx="2013858" cy="1011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27" name="Picture 1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6526215" y="3578954"/>
              <a:ext cx="1982787" cy="3252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28" name="Picture 1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67275"/>
              <a:ext cx="1565870" cy="3135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Community Context</a:t>
            </a:r>
          </a:p>
        </p:txBody>
      </p:sp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3A30CE8-5394-5249-8DD6-8337CBC7878E}" type="slidenum">
              <a:rPr lang="en-US" sz="180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7412" name="Content Placeholder 2"/>
          <p:cNvSpPr txBox="1">
            <a:spLocks/>
          </p:cNvSpPr>
          <p:nvPr/>
        </p:nvSpPr>
        <p:spPr bwMode="auto">
          <a:xfrm>
            <a:off x="5099050" y="5662613"/>
            <a:ext cx="4038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>
              <a:spcBef>
                <a:spcPct val="20000"/>
              </a:spcBef>
            </a:pPr>
            <a:endParaRPr lang="en-US" sz="1600" i="1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467931"/>
            <a:ext cx="9116568" cy="715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Energy Consumption Versus Temperature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13FA-69D7-E14C-A634-BD8F7F62A607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2925" y="5173444"/>
            <a:ext cx="83611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altLang="zh-CN" sz="2000" dirty="0" smtClean="0">
                <a:solidFill>
                  <a:srgbClr val="006699"/>
                </a:solidFill>
              </a:rPr>
              <a:t>Lowest overall energy consumption around 20 </a:t>
            </a:r>
            <a:r>
              <a:rPr lang="en-US" altLang="zh-CN" sz="2000" baseline="30000" dirty="0" err="1" smtClean="0">
                <a:solidFill>
                  <a:srgbClr val="006699"/>
                </a:solidFill>
              </a:rPr>
              <a:t>o</a:t>
            </a:r>
            <a:r>
              <a:rPr lang="en-US" altLang="zh-CN" sz="2000" dirty="0" err="1" smtClean="0">
                <a:solidFill>
                  <a:srgbClr val="006699"/>
                </a:solidFill>
              </a:rPr>
              <a:t>C</a:t>
            </a:r>
            <a:r>
              <a:rPr lang="en-US" altLang="zh-CN" sz="2000" dirty="0" smtClean="0">
                <a:solidFill>
                  <a:srgbClr val="006699"/>
                </a:solidFill>
              </a:rPr>
              <a:t> (70 </a:t>
            </a:r>
            <a:r>
              <a:rPr lang="en-US" altLang="zh-CN" sz="2000" baseline="30000" dirty="0" err="1" smtClean="0">
                <a:solidFill>
                  <a:srgbClr val="006699"/>
                </a:solidFill>
              </a:rPr>
              <a:t>o</a:t>
            </a:r>
            <a:r>
              <a:rPr lang="en-US" altLang="zh-CN" sz="2000" dirty="0" err="1" smtClean="0">
                <a:solidFill>
                  <a:srgbClr val="006699"/>
                </a:solidFill>
              </a:rPr>
              <a:t>F</a:t>
            </a:r>
            <a:r>
              <a:rPr lang="en-US" altLang="zh-CN" sz="2000" dirty="0" smtClean="0">
                <a:solidFill>
                  <a:srgbClr val="006699"/>
                </a:solidFill>
              </a:rPr>
              <a:t>)</a:t>
            </a:r>
            <a:endParaRPr lang="en-US" altLang="zh-CN" sz="2000" dirty="0" smtClean="0">
              <a:solidFill>
                <a:srgbClr val="006699"/>
              </a:solidFill>
              <a:latin typeface="+mn-lt"/>
              <a:ea typeface="+mn-ea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altLang="zh-CN" sz="2000" dirty="0" smtClean="0">
                <a:solidFill>
                  <a:srgbClr val="006699"/>
                </a:solidFill>
              </a:rPr>
              <a:t>Patterns observed are expected; extra energy used for heating or cooling</a:t>
            </a:r>
            <a:endParaRPr lang="en-US" altLang="zh-CN" sz="2000" dirty="0" smtClean="0">
              <a:solidFill>
                <a:srgbClr val="006699"/>
              </a:solidFill>
              <a:latin typeface="+mn-lt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726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Boulder Households: Driving Patterns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183893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8464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-2" y="-9172"/>
            <a:ext cx="726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Boulder Households: Charging Patterns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895350" y="1981200"/>
            <a:ext cx="3390900" cy="786702"/>
          </a:xfrm>
        </p:spPr>
        <p:txBody>
          <a:bodyPr>
            <a:noAutofit/>
          </a:bodyPr>
          <a:lstStyle/>
          <a:p>
            <a:r>
              <a:rPr lang="en-US" sz="1800" dirty="0" smtClean="0"/>
              <a:t>Distribution of the average number of charging events per day</a:t>
            </a:r>
            <a:endParaRPr lang="en-US" sz="1800" b="1" baseline="30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13FA-69D7-E14C-A634-BD8F7F62A607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675" y="2543175"/>
            <a:ext cx="4333875" cy="325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75" y="2543175"/>
            <a:ext cx="4318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5029200" y="1981200"/>
            <a:ext cx="3657600" cy="786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Distribution of the average charging electricity consumption per day</a:t>
            </a:r>
            <a:endParaRPr kumimoji="0" lang="en-US" b="1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9778" y="676276"/>
            <a:ext cx="8344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6699"/>
                </a:solidFill>
              </a:rPr>
              <a:t>Average number of charging events per day: 0.8		</a:t>
            </a:r>
          </a:p>
          <a:p>
            <a:r>
              <a:rPr lang="en-US" sz="2800" dirty="0" smtClean="0">
                <a:solidFill>
                  <a:srgbClr val="006699"/>
                </a:solidFill>
              </a:rPr>
              <a:t>Average charging electricity consumed per day: 2.3 kWh </a:t>
            </a:r>
          </a:p>
        </p:txBody>
      </p:sp>
    </p:spTree>
    <p:extLst>
      <p:ext uri="{BB962C8B-B14F-4D97-AF65-F5344CB8AC3E}">
        <p14:creationId xmlns:p14="http://schemas.microsoft.com/office/powerpoint/2010/main" val="130079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7471" y="1249293"/>
            <a:ext cx="53340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3999" cy="638175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Impact of Distance between Charging on Fuel Economy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13FA-69D7-E14C-A634-BD8F7F62A607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771525" y="5212150"/>
            <a:ext cx="7297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</a:pPr>
            <a:r>
              <a:rPr lang="en-US" altLang="zh-CN" sz="2400" dirty="0" smtClean="0">
                <a:solidFill>
                  <a:srgbClr val="006699"/>
                </a:solidFill>
              </a:rPr>
              <a:t>	Distance traveled between charging events is less than 13.2 miles (EV range) in almost 57%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dirty="0" smtClean="0">
                <a:solidFill>
                  <a:srgbClr val="006699"/>
                </a:solidFill>
              </a:rPr>
              <a:t>of the cases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2" y="-9172"/>
            <a:ext cx="7267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Boulder Households: Charging Patterns</a:t>
            </a:r>
          </a:p>
          <a:p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1831645" y="2978461"/>
            <a:ext cx="2885248" cy="1588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42704" y="1167299"/>
            <a:ext cx="1569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EV range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90422" y="4661659"/>
            <a:ext cx="3642078" cy="3190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90422" y="4701763"/>
            <a:ext cx="4640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istance between charging (mile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07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3999" cy="6381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Parking and Charging Locations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13FA-69D7-E14C-A634-BD8F7F62A607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圆角矩形 4"/>
          <p:cNvSpPr/>
          <p:nvPr/>
        </p:nvSpPr>
        <p:spPr>
          <a:xfrm>
            <a:off x="76200" y="2019300"/>
            <a:ext cx="4572000" cy="3581400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圆角矩形 4"/>
          <p:cNvSpPr/>
          <p:nvPr/>
        </p:nvSpPr>
        <p:spPr>
          <a:xfrm>
            <a:off x="1981200" y="2247900"/>
            <a:ext cx="1944216" cy="432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solidFill>
                  <a:sysClr val="windowText" lastClr="000000"/>
                </a:solidFill>
              </a:rPr>
              <a:t>At home</a:t>
            </a:r>
            <a:endParaRPr lang="zh-CN" altLang="en-US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圆角矩形 4"/>
          <p:cNvSpPr/>
          <p:nvPr/>
        </p:nvSpPr>
        <p:spPr>
          <a:xfrm>
            <a:off x="3581400" y="1104900"/>
            <a:ext cx="1944216" cy="432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solidFill>
                  <a:sysClr val="windowText" lastClr="000000"/>
                </a:solidFill>
              </a:rPr>
              <a:t>Finishing a trip</a:t>
            </a:r>
            <a:endParaRPr lang="zh-CN" altLang="en-US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14" name="圆角矩形 4"/>
          <p:cNvSpPr/>
          <p:nvPr/>
        </p:nvSpPr>
        <p:spPr>
          <a:xfrm>
            <a:off x="5791200" y="2247900"/>
            <a:ext cx="1944216" cy="432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solidFill>
                  <a:sysClr val="windowText" lastClr="000000"/>
                </a:solidFill>
              </a:rPr>
              <a:t>Outside home</a:t>
            </a:r>
            <a:endParaRPr lang="zh-CN" altLang="en-US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圆角矩形 4"/>
          <p:cNvSpPr/>
          <p:nvPr/>
        </p:nvSpPr>
        <p:spPr>
          <a:xfrm>
            <a:off x="304800" y="4914900"/>
            <a:ext cx="14478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solidFill>
                  <a:sysClr val="windowText" lastClr="000000"/>
                </a:solidFill>
              </a:rPr>
              <a:t>Charge at smart plug</a:t>
            </a:r>
            <a:endParaRPr lang="zh-CN" altLang="en-US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圆角矩形 4"/>
          <p:cNvSpPr/>
          <p:nvPr/>
        </p:nvSpPr>
        <p:spPr>
          <a:xfrm>
            <a:off x="2286000" y="4914900"/>
            <a:ext cx="15621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solidFill>
                  <a:sysClr val="windowText" lastClr="000000"/>
                </a:solidFill>
              </a:rPr>
              <a:t>Charge at ordinary plugs</a:t>
            </a:r>
            <a:endParaRPr lang="zh-CN" altLang="en-US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圆角矩形 4"/>
          <p:cNvSpPr/>
          <p:nvPr/>
        </p:nvSpPr>
        <p:spPr>
          <a:xfrm>
            <a:off x="3200400" y="3619500"/>
            <a:ext cx="12954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solidFill>
                  <a:srgbClr val="FF0000"/>
                </a:solidFill>
              </a:rPr>
              <a:t>No charge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圆角矩形 4"/>
          <p:cNvSpPr/>
          <p:nvPr/>
        </p:nvSpPr>
        <p:spPr>
          <a:xfrm>
            <a:off x="5105400" y="3619500"/>
            <a:ext cx="14478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solidFill>
                  <a:sysClr val="windowText" lastClr="000000"/>
                </a:solidFill>
              </a:rPr>
              <a:t>Charge</a:t>
            </a:r>
            <a:endParaRPr lang="zh-CN" altLang="en-US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23" name="圆角矩形 4"/>
          <p:cNvSpPr/>
          <p:nvPr/>
        </p:nvSpPr>
        <p:spPr>
          <a:xfrm>
            <a:off x="7239000" y="3619500"/>
            <a:ext cx="12954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solidFill>
                  <a:srgbClr val="FF0000"/>
                </a:solidFill>
              </a:rPr>
              <a:t>No charge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cxnSp>
        <p:nvCxnSpPr>
          <p:cNvPr id="24" name="直接箭头连接符 75"/>
          <p:cNvCxnSpPr>
            <a:stCxn id="13" idx="2"/>
            <a:endCxn id="10" idx="0"/>
          </p:cNvCxnSpPr>
          <p:nvPr/>
        </p:nvCxnSpPr>
        <p:spPr>
          <a:xfrm rot="5400000">
            <a:off x="3397932" y="1092324"/>
            <a:ext cx="710952" cy="16002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75"/>
          <p:cNvCxnSpPr>
            <a:stCxn id="13" idx="2"/>
            <a:endCxn id="14" idx="0"/>
          </p:cNvCxnSpPr>
          <p:nvPr/>
        </p:nvCxnSpPr>
        <p:spPr>
          <a:xfrm rot="16200000" flipH="1">
            <a:off x="5302932" y="787524"/>
            <a:ext cx="710952" cy="2209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75"/>
          <p:cNvCxnSpPr>
            <a:stCxn id="10" idx="2"/>
            <a:endCxn id="21" idx="0"/>
          </p:cNvCxnSpPr>
          <p:nvPr/>
        </p:nvCxnSpPr>
        <p:spPr>
          <a:xfrm rot="16200000" flipH="1">
            <a:off x="2930928" y="2702328"/>
            <a:ext cx="939552" cy="89479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圆角矩形 4"/>
          <p:cNvSpPr/>
          <p:nvPr/>
        </p:nvSpPr>
        <p:spPr>
          <a:xfrm>
            <a:off x="1066800" y="3619500"/>
            <a:ext cx="14478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solidFill>
                  <a:sysClr val="windowText" lastClr="000000"/>
                </a:solidFill>
              </a:rPr>
              <a:t>Charge</a:t>
            </a:r>
            <a:endParaRPr lang="zh-CN" altLang="en-US" sz="1600" b="1" dirty="0">
              <a:solidFill>
                <a:sysClr val="windowText" lastClr="000000"/>
              </a:solidFill>
            </a:endParaRPr>
          </a:p>
        </p:txBody>
      </p:sp>
      <p:cxnSp>
        <p:nvCxnSpPr>
          <p:cNvPr id="28" name="直接箭头连接符 75"/>
          <p:cNvCxnSpPr>
            <a:stCxn id="10" idx="2"/>
            <a:endCxn id="27" idx="0"/>
          </p:cNvCxnSpPr>
          <p:nvPr/>
        </p:nvCxnSpPr>
        <p:spPr>
          <a:xfrm rot="5400000">
            <a:off x="1902228" y="2568420"/>
            <a:ext cx="939552" cy="116260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75"/>
          <p:cNvCxnSpPr>
            <a:stCxn id="14" idx="2"/>
            <a:endCxn id="22" idx="0"/>
          </p:cNvCxnSpPr>
          <p:nvPr/>
        </p:nvCxnSpPr>
        <p:spPr>
          <a:xfrm rot="5400000">
            <a:off x="5826528" y="2682720"/>
            <a:ext cx="939552" cy="93400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75"/>
          <p:cNvCxnSpPr>
            <a:stCxn id="14" idx="2"/>
            <a:endCxn id="23" idx="0"/>
          </p:cNvCxnSpPr>
          <p:nvPr/>
        </p:nvCxnSpPr>
        <p:spPr>
          <a:xfrm rot="16200000" flipH="1">
            <a:off x="6855228" y="2588028"/>
            <a:ext cx="939552" cy="112339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75"/>
          <p:cNvCxnSpPr>
            <a:stCxn id="27" idx="2"/>
            <a:endCxn id="16" idx="0"/>
          </p:cNvCxnSpPr>
          <p:nvPr/>
        </p:nvCxnSpPr>
        <p:spPr>
          <a:xfrm>
            <a:off x="1790700" y="4152900"/>
            <a:ext cx="1276350" cy="762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75"/>
          <p:cNvCxnSpPr>
            <a:stCxn id="27" idx="2"/>
            <a:endCxn id="15" idx="0"/>
          </p:cNvCxnSpPr>
          <p:nvPr/>
        </p:nvCxnSpPr>
        <p:spPr>
          <a:xfrm rot="5400000">
            <a:off x="1028700" y="4152900"/>
            <a:ext cx="762000" cy="762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85800" y="4381500"/>
            <a:ext cx="8382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20%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24125" y="4393168"/>
            <a:ext cx="8382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4%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42017" y="2933700"/>
            <a:ext cx="8382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2%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91394" y="2945368"/>
            <a:ext cx="8382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56%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05200" y="2933700"/>
            <a:ext cx="8382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17%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8" name="圆角矩形 4"/>
          <p:cNvSpPr/>
          <p:nvPr/>
        </p:nvSpPr>
        <p:spPr>
          <a:xfrm>
            <a:off x="4876800" y="2019300"/>
            <a:ext cx="3886200" cy="2438400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76600" y="4195346"/>
            <a:ext cx="1143000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99CC"/>
                </a:solidFill>
              </a:rPr>
              <a:t>Real-life limitations</a:t>
            </a:r>
            <a:endParaRPr lang="en-US" sz="1600" dirty="0">
              <a:solidFill>
                <a:srgbClr val="0099CC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86600" y="4177725"/>
            <a:ext cx="1905000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99CC"/>
                </a:solidFill>
              </a:rPr>
              <a:t>Lack of charging infrastructure, and other real-life limitations</a:t>
            </a:r>
            <a:endParaRPr lang="en-US" sz="1600" dirty="0">
              <a:solidFill>
                <a:srgbClr val="0099CC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69546" y="2933700"/>
            <a:ext cx="8382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25%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19400" y="1562100"/>
            <a:ext cx="8382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42%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715000" y="1562100"/>
            <a:ext cx="8382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58%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314353" y="5676900"/>
            <a:ext cx="4562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699"/>
                </a:solidFill>
              </a:rPr>
              <a:t>27% of trips followed by a charging event</a:t>
            </a:r>
            <a:endParaRPr lang="en-US" sz="2000" b="1" dirty="0">
              <a:solidFill>
                <a:srgbClr val="006699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2" y="-9172"/>
            <a:ext cx="726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Boulder Households: Charging Patterns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213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C17AB1-636D-6540-A861-8E35427B659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484" y="566996"/>
            <a:ext cx="7022045" cy="526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-2" y="-9172"/>
            <a:ext cx="7267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Boulder Households: Charging Patterns</a:t>
            </a:r>
          </a:p>
          <a:p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5199" y="1197199"/>
            <a:ext cx="221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F699F"/>
                </a:solidFill>
              </a:rPr>
              <a:t>About 60% of trips ending at home followed by charging</a:t>
            </a:r>
            <a:endParaRPr lang="en-US" b="1" dirty="0">
              <a:solidFill>
                <a:srgbClr val="3F699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5198" y="2734730"/>
            <a:ext cx="2579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F699F"/>
                </a:solidFill>
              </a:rPr>
              <a:t>About 3% of trips ending away from home followed by charging</a:t>
            </a:r>
            <a:endParaRPr lang="en-US" b="1" dirty="0">
              <a:solidFill>
                <a:srgbClr val="3F699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95198" y="4487330"/>
            <a:ext cx="2579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F699F"/>
                </a:solidFill>
              </a:rPr>
              <a:t>Overall, 27% of trips followed by charging</a:t>
            </a:r>
            <a:endParaRPr lang="en-US" b="1" dirty="0">
              <a:solidFill>
                <a:srgbClr val="3F699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99267" y="661298"/>
            <a:ext cx="1969092" cy="473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67466" y="2391830"/>
            <a:ext cx="2810933" cy="34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47133" y="782132"/>
            <a:ext cx="98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F699F"/>
                </a:solidFill>
              </a:rPr>
              <a:t>At home</a:t>
            </a:r>
            <a:endParaRPr lang="en-US" dirty="0">
              <a:solidFill>
                <a:srgbClr val="3F699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127" y="2365455"/>
            <a:ext cx="1793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F699F"/>
                </a:solidFill>
              </a:rPr>
              <a:t>Away from home</a:t>
            </a:r>
            <a:endParaRPr lang="en-US" dirty="0">
              <a:solidFill>
                <a:srgbClr val="3F699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5588" y="3948778"/>
            <a:ext cx="846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F699F"/>
                </a:solidFill>
              </a:rPr>
              <a:t>Overall</a:t>
            </a:r>
            <a:endParaRPr lang="en-US" dirty="0">
              <a:solidFill>
                <a:srgbClr val="3F699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3458" y="1388534"/>
            <a:ext cx="891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charging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382727" y="3005663"/>
            <a:ext cx="891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charging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408128" y="4495787"/>
            <a:ext cx="891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charging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2844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3999" cy="6381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When does charging occur?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13FA-69D7-E14C-A634-BD8F7F62A607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03311" y="5274737"/>
            <a:ext cx="67976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/>
            <a:r>
              <a:rPr lang="en-US" altLang="zh-CN" sz="2100" dirty="0" smtClean="0">
                <a:solidFill>
                  <a:srgbClr val="006699"/>
                </a:solidFill>
                <a:latin typeface="+mn-lt"/>
                <a:ea typeface="+mn-ea"/>
              </a:rPr>
              <a:t>	For managed households, probability of charging events peaks from 8 pm to 10 pm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" y="-9172"/>
            <a:ext cx="8162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Boulder Households Charging Patterns: Managed vs. Unmanaged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 l="4615" r="7701"/>
          <a:stretch>
            <a:fillRect/>
          </a:stretch>
        </p:blipFill>
        <p:spPr bwMode="auto">
          <a:xfrm>
            <a:off x="353653" y="1355007"/>
            <a:ext cx="8229600" cy="382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5098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707442"/>
            <a:ext cx="9117013" cy="44169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9485"/>
            <a:ext cx="8229600" cy="786702"/>
          </a:xfrm>
        </p:spPr>
        <p:txBody>
          <a:bodyPr>
            <a:normAutofit fontScale="90000"/>
          </a:bodyPr>
          <a:lstStyle/>
          <a:p>
            <a:r>
              <a:rPr lang="en-US" sz="3300" dirty="0"/>
              <a:t>Summary of </a:t>
            </a:r>
            <a:r>
              <a:rPr lang="en-US" sz="3300" dirty="0" smtClean="0"/>
              <a:t>Data Logger </a:t>
            </a:r>
            <a:r>
              <a:rPr lang="en-US" sz="3300" dirty="0"/>
              <a:t>and </a:t>
            </a:r>
            <a:r>
              <a:rPr lang="en-US" sz="3300" dirty="0" smtClean="0"/>
              <a:t/>
            </a:r>
            <a:br>
              <a:rPr lang="en-US" sz="3300" dirty="0" smtClean="0"/>
            </a:br>
            <a:r>
              <a:rPr lang="en-US" sz="3300" dirty="0" smtClean="0"/>
              <a:t>Smart-Plug Data Analysis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7442"/>
            <a:ext cx="8398932" cy="4525963"/>
          </a:xfrm>
        </p:spPr>
        <p:txBody>
          <a:bodyPr/>
          <a:lstStyle/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altLang="zh-CN" sz="2200" dirty="0"/>
              <a:t>Overall fuel economy depends primarily on </a:t>
            </a:r>
          </a:p>
          <a:p>
            <a:pPr lvl="1">
              <a:spcBef>
                <a:spcPts val="600"/>
              </a:spcBef>
              <a:buFont typeface="Courier New"/>
              <a:buChar char="o"/>
            </a:pPr>
            <a:r>
              <a:rPr lang="en-US" altLang="zh-CN" sz="2000" dirty="0" smtClean="0">
                <a:solidFill>
                  <a:srgbClr val="006699"/>
                </a:solidFill>
              </a:rPr>
              <a:t>Trip length</a:t>
            </a:r>
            <a:endParaRPr lang="en-US" altLang="zh-CN" sz="2000" dirty="0">
              <a:solidFill>
                <a:srgbClr val="006699"/>
              </a:solidFill>
            </a:endParaRPr>
          </a:p>
          <a:p>
            <a:pPr lvl="1">
              <a:spcBef>
                <a:spcPts val="600"/>
              </a:spcBef>
              <a:buFont typeface="Courier New"/>
              <a:buChar char="o"/>
            </a:pPr>
            <a:r>
              <a:rPr lang="en-US" altLang="zh-CN" sz="2000" dirty="0" smtClean="0">
                <a:solidFill>
                  <a:srgbClr val="006699"/>
                </a:solidFill>
              </a:rPr>
              <a:t>Frequency of charging</a:t>
            </a:r>
            <a:endParaRPr lang="en-US" altLang="zh-CN" sz="2500" dirty="0" smtClean="0"/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altLang="zh-CN" sz="2200" dirty="0" smtClean="0"/>
              <a:t>In </a:t>
            </a:r>
            <a:r>
              <a:rPr lang="en-US" altLang="zh-CN" sz="2200" dirty="0"/>
              <a:t>Boulder, majority (around 88%) of trips are </a:t>
            </a:r>
            <a:endParaRPr lang="en-US" altLang="zh-CN" sz="22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2200" dirty="0"/>
              <a:t> </a:t>
            </a:r>
            <a:r>
              <a:rPr lang="en-US" altLang="zh-CN" sz="2200" dirty="0" smtClean="0"/>
              <a:t>   within </a:t>
            </a:r>
            <a:r>
              <a:rPr lang="en-US" altLang="zh-CN" sz="2200" dirty="0"/>
              <a:t>the vehicle EV </a:t>
            </a:r>
            <a:r>
              <a:rPr lang="en-US" altLang="zh-CN" sz="2200" dirty="0" smtClean="0"/>
              <a:t>range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altLang="zh-CN" sz="2200" dirty="0"/>
              <a:t>Electricity displaces up to about 30% of total of </a:t>
            </a:r>
            <a:endParaRPr lang="en-US" altLang="zh-CN" sz="22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2200" dirty="0"/>
              <a:t> </a:t>
            </a:r>
            <a:r>
              <a:rPr lang="en-US" altLang="zh-CN" sz="2200" dirty="0" smtClean="0"/>
              <a:t>   energy </a:t>
            </a:r>
            <a:r>
              <a:rPr lang="en-US" altLang="zh-CN" sz="2200" dirty="0"/>
              <a:t>consumed per </a:t>
            </a:r>
            <a:r>
              <a:rPr lang="en-US" altLang="zh-CN" sz="2200" dirty="0" smtClean="0"/>
              <a:t>mile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altLang="zh-CN" sz="2200" dirty="0"/>
              <a:t>In Boulder, about 27% of trips </a:t>
            </a:r>
            <a:endParaRPr lang="en-US" altLang="zh-CN" sz="22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2200" dirty="0" smtClean="0"/>
              <a:t>    are followed </a:t>
            </a:r>
            <a:r>
              <a:rPr lang="en-US" altLang="zh-CN" sz="2200" dirty="0"/>
              <a:t>by a </a:t>
            </a:r>
            <a:r>
              <a:rPr lang="en-US" altLang="zh-CN" sz="2200" dirty="0" smtClean="0"/>
              <a:t>charging </a:t>
            </a:r>
            <a:r>
              <a:rPr lang="en-US" altLang="zh-CN" sz="2200" dirty="0"/>
              <a:t>event</a:t>
            </a:r>
          </a:p>
          <a:p>
            <a:pPr lvl="1">
              <a:spcBef>
                <a:spcPts val="600"/>
              </a:spcBef>
              <a:buFont typeface="Courier New"/>
              <a:buChar char="o"/>
            </a:pPr>
            <a:r>
              <a:rPr lang="en-US" altLang="zh-CN" sz="2000" dirty="0">
                <a:solidFill>
                  <a:srgbClr val="006699"/>
                </a:solidFill>
              </a:rPr>
              <a:t>Many different real-life reasons</a:t>
            </a:r>
          </a:p>
          <a:p>
            <a:pPr lvl="1">
              <a:spcBef>
                <a:spcPts val="600"/>
              </a:spcBef>
              <a:buFont typeface="Courier New"/>
              <a:buChar char="o"/>
            </a:pPr>
            <a:r>
              <a:rPr lang="en-US" altLang="zh-CN" sz="2000" dirty="0">
                <a:solidFill>
                  <a:srgbClr val="006699"/>
                </a:solidFill>
              </a:rPr>
              <a:t>Lack of charging infrastructure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endParaRPr lang="en-US" altLang="zh-CN" sz="2400" dirty="0"/>
          </a:p>
          <a:p>
            <a:pPr>
              <a:spcBef>
                <a:spcPts val="600"/>
              </a:spcBef>
              <a:buFont typeface="Arial"/>
              <a:buChar char="•"/>
            </a:pPr>
            <a:endParaRPr lang="en-US" altLang="zh-CN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C17AB1-636D-6540-A861-8E35427B659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1" y="-56444"/>
            <a:ext cx="8559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Summary Vehicle &amp; Smart-Plug Analysis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549" y="4338084"/>
            <a:ext cx="4043452" cy="155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83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257585"/>
            <a:ext cx="8229600" cy="1249362"/>
          </a:xfrm>
        </p:spPr>
        <p:txBody>
          <a:bodyPr>
            <a:normAutofit fontScale="90000"/>
          </a:bodyPr>
          <a:lstStyle/>
          <a:p>
            <a:pPr lvl="0" eaLnBrk="1" hangingPunct="1"/>
            <a:r>
              <a:rPr lang="en-US" sz="4700" dirty="0"/>
              <a:t>Part Three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dirty="0" smtClean="0">
                <a:latin typeface="Arial" charset="0"/>
                <a:cs typeface="Arial" charset="0"/>
              </a:rPr>
              <a:t/>
            </a:r>
            <a:br>
              <a:rPr lang="en-US" dirty="0" smtClean="0">
                <a:latin typeface="Arial" charset="0"/>
                <a:cs typeface="Arial" charset="0"/>
              </a:rPr>
            </a:br>
            <a:endParaRPr lang="en-US" sz="3300" dirty="0">
              <a:latin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63A16-1497-4390-AB33-9525698071E4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031268" y="2844530"/>
            <a:ext cx="4085745" cy="1460770"/>
            <a:chOff x="5031268" y="2730230"/>
            <a:chExt cx="4085745" cy="1460770"/>
          </a:xfrm>
        </p:grpSpPr>
        <p:sp>
          <p:nvSpPr>
            <p:cNvPr id="6" name="Rectangle 5"/>
            <p:cNvSpPr/>
            <p:nvPr/>
          </p:nvSpPr>
          <p:spPr>
            <a:xfrm>
              <a:off x="5031268" y="2730230"/>
              <a:ext cx="3973032" cy="146077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31268" y="2959681"/>
              <a:ext cx="4085745" cy="1040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Bef>
                  <a:spcPct val="20000"/>
                </a:spcBef>
                <a:buFont typeface="Arial"/>
                <a:buChar char="•"/>
              </a:pPr>
              <a:r>
                <a:rPr lang="en-US" altLang="zh-CN" sz="2800" dirty="0" smtClean="0">
                  <a:solidFill>
                    <a:srgbClr val="006699"/>
                  </a:solidFill>
                </a:rPr>
                <a:t>Ongoing analysis</a:t>
              </a:r>
            </a:p>
            <a:p>
              <a:pPr marL="342900" indent="-342900">
                <a:spcBef>
                  <a:spcPct val="20000"/>
                </a:spcBef>
                <a:buFont typeface="Arial"/>
                <a:buChar char="•"/>
              </a:pPr>
              <a:r>
                <a:rPr lang="en-US" altLang="zh-CN" sz="2800" dirty="0" smtClean="0">
                  <a:solidFill>
                    <a:srgbClr val="006699"/>
                  </a:solidFill>
                </a:rPr>
                <a:t>Preliminary conclusions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078111" y="10018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93444" y="6660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56111" y="64628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337" y="-43214"/>
            <a:ext cx="470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Barbara C. </a:t>
            </a:r>
            <a:r>
              <a:rPr lang="en-US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Farhar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, Ph.D.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2770" name="Picture 2" descr="Z:\PHV pics\DSC_00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7" y="2115823"/>
            <a:ext cx="4592113" cy="305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09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/>
              <a:t>Use of Charging Stations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DB6D5-00B7-48B9-8997-BB232A358DFB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49156" name="TextBox 14"/>
          <p:cNvSpPr txBox="1">
            <a:spLocks noChangeArrowheads="1"/>
          </p:cNvSpPr>
          <p:nvPr/>
        </p:nvSpPr>
        <p:spPr bwMode="auto">
          <a:xfrm>
            <a:off x="914400" y="1428848"/>
            <a:ext cx="739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n-US" dirty="0">
                <a:solidFill>
                  <a:srgbClr val="006699"/>
                </a:solidFill>
              </a:rPr>
              <a:t>Alfalfa’s Market</a:t>
            </a:r>
            <a:endParaRPr lang="en-US" sz="2200" dirty="0">
              <a:solidFill>
                <a:srgbClr val="006699"/>
              </a:solidFill>
            </a:endParaRPr>
          </a:p>
        </p:txBody>
      </p:sp>
      <p:pic>
        <p:nvPicPr>
          <p:cNvPr id="4915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2241186"/>
            <a:ext cx="3860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868" y="2225242"/>
            <a:ext cx="2337945" cy="291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6" y="2241186"/>
            <a:ext cx="21717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21104485">
            <a:off x="270846" y="1927369"/>
            <a:ext cx="1866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Arapahoe Ave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-56444"/>
            <a:ext cx="4078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Ongoing Analysis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752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3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685800"/>
          </a:xfrm>
        </p:spPr>
        <p:txBody>
          <a:bodyPr/>
          <a:lstStyle/>
          <a:p>
            <a:r>
              <a:rPr lang="en-US" b="1" dirty="0" smtClean="0"/>
              <a:t>Use of Charging Stations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00C51-B007-4525-A965-2FB7DD0335A1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45060" name="TextBox 14"/>
          <p:cNvSpPr txBox="1">
            <a:spLocks noChangeArrowheads="1"/>
          </p:cNvSpPr>
          <p:nvPr/>
        </p:nvSpPr>
        <p:spPr bwMode="auto">
          <a:xfrm>
            <a:off x="914400" y="1747838"/>
            <a:ext cx="739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n-US">
                <a:solidFill>
                  <a:srgbClr val="006699"/>
                </a:solidFill>
              </a:rPr>
              <a:t>North Boulder Rec Center</a:t>
            </a:r>
            <a:endParaRPr lang="en-US" sz="2200">
              <a:solidFill>
                <a:srgbClr val="006699"/>
              </a:solidFill>
            </a:endParaRPr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87788"/>
            <a:ext cx="3044825" cy="228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90763"/>
            <a:ext cx="32766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90763"/>
            <a:ext cx="2425700" cy="323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-56444"/>
            <a:ext cx="4078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Ongoing Analysis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859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8854" y="3759200"/>
            <a:ext cx="4614530" cy="24166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3284" y="1334376"/>
            <a:ext cx="8463516" cy="23359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the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6908"/>
            <a:ext cx="8229600" cy="239499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Toyota sponsored the research at CU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Xcel Energy was a study partner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Purposes </a:t>
            </a:r>
            <a:r>
              <a:rPr lang="en-US" sz="2400" dirty="0"/>
              <a:t>of the </a:t>
            </a:r>
            <a:r>
              <a:rPr lang="en-US" sz="2400" dirty="0" smtClean="0"/>
              <a:t>research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Household selection process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Charging and gasoline cost estimates provided</a:t>
            </a:r>
          </a:p>
          <a:p>
            <a:pPr marL="0" indent="0">
              <a:buNone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C17AB1-636D-6540-A861-8E35427B659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4377" y="3728978"/>
            <a:ext cx="461453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45594"/>
                </a:solidFill>
                <a:latin typeface="Arial" pitchFamily="34" charset="0"/>
                <a:cs typeface="Arial" pitchFamily="34" charset="0"/>
              </a:rPr>
              <a:t>Household requirements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900" dirty="0" smtClean="0">
                <a:solidFill>
                  <a:srgbClr val="245594"/>
                </a:solidFill>
                <a:latin typeface="Arial" pitchFamily="34" charset="0"/>
                <a:cs typeface="Arial" pitchFamily="34" charset="0"/>
              </a:rPr>
              <a:t>All family members over 21 participated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900" dirty="0" smtClean="0">
                <a:solidFill>
                  <a:srgbClr val="245594"/>
                </a:solidFill>
                <a:latin typeface="Arial" pitchFamily="34" charset="0"/>
                <a:cs typeface="Arial" pitchFamily="34" charset="0"/>
              </a:rPr>
              <a:t>Household is an economic unit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900" dirty="0" smtClean="0">
                <a:solidFill>
                  <a:srgbClr val="245594"/>
                </a:solidFill>
                <a:latin typeface="Arial" pitchFamily="34" charset="0"/>
                <a:cs typeface="Arial" pitchFamily="34" charset="0"/>
              </a:rPr>
              <a:t>Safe driving records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900" dirty="0" smtClean="0">
                <a:solidFill>
                  <a:srgbClr val="245594"/>
                </a:solidFill>
                <a:latin typeface="Arial" pitchFamily="34" charset="0"/>
                <a:cs typeface="Arial" pitchFamily="34" charset="0"/>
              </a:rPr>
              <a:t>Usable garage with outlet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900" dirty="0" smtClean="0">
                <a:solidFill>
                  <a:srgbClr val="245594"/>
                </a:solidFill>
                <a:latin typeface="Arial" pitchFamily="34" charset="0"/>
                <a:cs typeface="Arial" pitchFamily="34" charset="0"/>
              </a:rPr>
              <a:t>Wireless internet capability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900" dirty="0">
                <a:solidFill>
                  <a:srgbClr val="245594"/>
                </a:solidFill>
                <a:latin typeface="Arial" pitchFamily="34" charset="0"/>
                <a:cs typeface="Arial" pitchFamily="34" charset="0"/>
              </a:rPr>
              <a:t>Smart meters </a:t>
            </a:r>
            <a:r>
              <a:rPr lang="en-US" sz="1900" dirty="0" smtClean="0">
                <a:solidFill>
                  <a:srgbClr val="245594"/>
                </a:solidFill>
                <a:latin typeface="Arial" pitchFamily="34" charset="0"/>
                <a:cs typeface="Arial" pitchFamily="34" charset="0"/>
              </a:rPr>
              <a:t>already installed</a:t>
            </a:r>
            <a:endParaRPr lang="en-US" sz="1900" dirty="0">
              <a:solidFill>
                <a:srgbClr val="2455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907" y="4042568"/>
            <a:ext cx="3842835" cy="1913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45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/>
              <a:t>Use of Charging Stations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25DC0D-5247-46EF-AE56-9FDA82BE3CEC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51204" name="TextBox 14"/>
          <p:cNvSpPr txBox="1">
            <a:spLocks noChangeArrowheads="1"/>
          </p:cNvSpPr>
          <p:nvPr/>
        </p:nvSpPr>
        <p:spPr bwMode="auto">
          <a:xfrm>
            <a:off x="914400" y="1354417"/>
            <a:ext cx="739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n-US" dirty="0">
                <a:solidFill>
                  <a:srgbClr val="006699"/>
                </a:solidFill>
              </a:rPr>
              <a:t>South Boulder Rec Center</a:t>
            </a:r>
            <a:endParaRPr lang="en-US" sz="2200" dirty="0">
              <a:solidFill>
                <a:srgbClr val="006699"/>
              </a:solidFill>
            </a:endParaRPr>
          </a:p>
        </p:txBody>
      </p:sp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32070"/>
            <a:ext cx="2720975" cy="362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332070"/>
            <a:ext cx="4824413" cy="361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-56444"/>
            <a:ext cx="4078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Ongoing Analysis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859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/>
              <a:t>Use of Charging Stations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4FF3B-F0A5-4D38-A025-45FBFFFBDCAE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52228" name="TextBox 14"/>
          <p:cNvSpPr txBox="1">
            <a:spLocks noChangeArrowheads="1"/>
          </p:cNvSpPr>
          <p:nvPr/>
        </p:nvSpPr>
        <p:spPr bwMode="auto">
          <a:xfrm>
            <a:off x="914400" y="1396949"/>
            <a:ext cx="739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n-US" dirty="0">
                <a:solidFill>
                  <a:srgbClr val="006699"/>
                </a:solidFill>
              </a:rPr>
              <a:t>Wolf Law Building</a:t>
            </a:r>
            <a:endParaRPr lang="en-US" sz="2200" dirty="0">
              <a:solidFill>
                <a:srgbClr val="006699"/>
              </a:solidFill>
            </a:endParaRPr>
          </a:p>
        </p:txBody>
      </p:sp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2266503"/>
            <a:ext cx="2838450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90303"/>
            <a:ext cx="2895600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7" t="33782" r="22399" b="46940"/>
          <a:stretch/>
        </p:blipFill>
        <p:spPr bwMode="auto">
          <a:xfrm>
            <a:off x="4868421" y="4711402"/>
            <a:ext cx="3521957" cy="1392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-56444"/>
            <a:ext cx="4078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Ongoing Analysis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69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3999" cy="638175"/>
          </a:xfrm>
        </p:spPr>
        <p:txBody>
          <a:bodyPr>
            <a:noAutofit/>
          </a:bodyPr>
          <a:lstStyle/>
          <a:p>
            <a:r>
              <a:rPr lang="en-US" sz="2000" dirty="0" smtClean="0"/>
              <a:t>Ideal Electricity Demand Potentials </a:t>
            </a:r>
            <a:br>
              <a:rPr lang="en-US" sz="2000" dirty="0" smtClean="0"/>
            </a:br>
            <a:r>
              <a:rPr lang="en-US" sz="2000" dirty="0" smtClean="0"/>
              <a:t>for Hypothetical Public Charging Stations in Boulder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13FA-69D7-E14C-A634-BD8F7F62A607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2" descr="G:\5th update\result_3\analysis\boulder\geo\gridinBoulder\boulder_4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34092" y="1106072"/>
            <a:ext cx="6949440" cy="516308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791777" y="1796532"/>
            <a:ext cx="12853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0.12 kWh per day per vehicle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66374" y="5271246"/>
            <a:ext cx="18770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1.13 kWh per day per vehicle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2535" y="4604268"/>
            <a:ext cx="12509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0.41 kWh per day per vehicle 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5850" y="2192720"/>
            <a:ext cx="14364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0.09 kWh per day per vehicle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3531" y="1314446"/>
            <a:ext cx="19330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Ideal potential electricity demand computed based on the time per day a vehicle spends parked on average in the area shown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2535" y="3118073"/>
            <a:ext cx="310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A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51089" y="2106028"/>
            <a:ext cx="310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B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51089" y="4940520"/>
            <a:ext cx="310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C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59193" y="3326405"/>
            <a:ext cx="310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D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10963" y="3695367"/>
            <a:ext cx="19056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/>
            <a:r>
              <a:rPr lang="en-US" sz="1600" b="1" dirty="0" smtClean="0">
                <a:solidFill>
                  <a:srgbClr val="000099"/>
                </a:solidFill>
              </a:rPr>
              <a:t>A</a:t>
            </a:r>
            <a:r>
              <a:rPr lang="en-US" sz="1600" dirty="0" smtClean="0"/>
              <a:t>	North Broadway shopping center</a:t>
            </a:r>
          </a:p>
          <a:p>
            <a:pPr marL="174625" indent="-174625"/>
            <a:r>
              <a:rPr lang="en-US" sz="1600" b="1" dirty="0" smtClean="0">
                <a:solidFill>
                  <a:srgbClr val="000099"/>
                </a:solidFill>
              </a:rPr>
              <a:t>B</a:t>
            </a:r>
            <a:r>
              <a:rPr lang="en-US" sz="1600" dirty="0" smtClean="0"/>
              <a:t>	28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&amp; Diagonal</a:t>
            </a:r>
          </a:p>
          <a:p>
            <a:pPr marL="174625" indent="-174625"/>
            <a:r>
              <a:rPr lang="en-US" sz="1600" b="1" dirty="0" smtClean="0">
                <a:solidFill>
                  <a:srgbClr val="000099"/>
                </a:solidFill>
              </a:rPr>
              <a:t>C</a:t>
            </a:r>
            <a:r>
              <a:rPr lang="en-US" sz="1600" dirty="0" smtClean="0"/>
              <a:t>	Multiple parking lots around 29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St. Mall</a:t>
            </a:r>
          </a:p>
          <a:p>
            <a:pPr marL="174625" indent="-174625"/>
            <a:r>
              <a:rPr lang="en-US" sz="1600" b="1" dirty="0" smtClean="0">
                <a:solidFill>
                  <a:srgbClr val="000099"/>
                </a:solidFill>
              </a:rPr>
              <a:t>D</a:t>
            </a:r>
            <a:r>
              <a:rPr lang="en-US" sz="1600" dirty="0" smtClean="0"/>
              <a:t> Multiple downtown parking lots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3" y="-9172"/>
            <a:ext cx="8162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Ongoing Analysis: Opportunities for Charging Infrastructure 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607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0935"/>
            <a:ext cx="8229600" cy="9692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Satisfaction with the PHV</a:t>
            </a:r>
            <a:br>
              <a:rPr lang="en-US" dirty="0" smtClean="0"/>
            </a:br>
            <a:r>
              <a:rPr lang="en-US" sz="1800" dirty="0" smtClean="0"/>
              <a:t>(Interview and Data </a:t>
            </a:r>
            <a:r>
              <a:rPr lang="en-US" sz="1800" dirty="0"/>
              <a:t>L</a:t>
            </a:r>
            <a:r>
              <a:rPr lang="en-US" sz="1800" dirty="0" smtClean="0"/>
              <a:t>ogger </a:t>
            </a:r>
            <a:r>
              <a:rPr lang="en-US" sz="1800" dirty="0"/>
              <a:t>D</a:t>
            </a:r>
            <a:r>
              <a:rPr lang="en-US" sz="1800" dirty="0" smtClean="0"/>
              <a:t>ata)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977" y="1600201"/>
            <a:ext cx="3959579" cy="4157131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sz="2400" dirty="0" smtClean="0"/>
              <a:t> Is higher when the 	starting and ending 	SOC is higher</a:t>
            </a:r>
          </a:p>
          <a:p>
            <a:pPr>
              <a:buFont typeface="Wingdings" charset="2"/>
              <a:buChar char="Ø"/>
            </a:pPr>
            <a:r>
              <a:rPr lang="en-US" sz="2400" dirty="0" smtClean="0"/>
              <a:t> Is higher when the cars 	used more electricity 	each day</a:t>
            </a:r>
          </a:p>
          <a:p>
            <a:pPr>
              <a:buFont typeface="Wingdings" charset="2"/>
              <a:buChar char="Ø"/>
            </a:pPr>
            <a:r>
              <a:rPr lang="en-US" sz="2400" dirty="0" smtClean="0"/>
              <a:t> Is higher when the 	distance between 	charges is shorter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C17AB1-636D-6540-A861-8E35427B659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12555" y="5968997"/>
            <a:ext cx="3273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Correlations significant at p ≤ 0.01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56444"/>
            <a:ext cx="543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Ongoing Analysis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3632548"/>
              </p:ext>
            </p:extLst>
          </p:nvPr>
        </p:nvGraphicFramePr>
        <p:xfrm>
          <a:off x="5101437" y="2316143"/>
          <a:ext cx="3111230" cy="2285390"/>
        </p:xfrm>
        <a:graphic>
          <a:graphicData uri="http://schemas.openxmlformats.org/drawingml/2006/table">
            <a:tbl>
              <a:tblPr/>
              <a:tblGrid>
                <a:gridCol w="2095230"/>
                <a:gridCol w="1016000"/>
              </a:tblGrid>
              <a:tr h="57809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How did you like driving the PHV?</a:t>
                      </a:r>
                    </a:p>
                  </a:txBody>
                  <a:tcPr marL="96811" marR="96811" marT="45659" marB="4565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%</a:t>
                      </a:r>
                    </a:p>
                  </a:txBody>
                  <a:tcPr marL="96811" marR="96811" marT="45659" marB="4565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</a:tr>
              <a:tr h="36461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Loved it</a:t>
                      </a:r>
                    </a:p>
                  </a:txBody>
                  <a:tcPr marL="96811" marR="96811" marT="45659" marB="456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  57 </a:t>
                      </a:r>
                    </a:p>
                  </a:txBody>
                  <a:tcPr marL="96811" marR="96811" marT="45659" marB="456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73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Liked it</a:t>
                      </a:r>
                    </a:p>
                  </a:txBody>
                  <a:tcPr marL="96811" marR="96811" marT="45659" marB="456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  37</a:t>
                      </a:r>
                    </a:p>
                  </a:txBody>
                  <a:tcPr marL="96811" marR="96811" marT="45659" marB="456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73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Did not like it</a:t>
                      </a:r>
                    </a:p>
                  </a:txBody>
                  <a:tcPr marL="96811" marR="96811" marT="45659" marB="456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    6</a:t>
                      </a:r>
                    </a:p>
                  </a:txBody>
                  <a:tcPr marL="96811" marR="96811" marT="45659" marB="456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678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Total n</a:t>
                      </a:r>
                    </a:p>
                  </a:txBody>
                  <a:tcPr marL="96811" marR="96811" marT="45659" marB="456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142</a:t>
                      </a:r>
                    </a:p>
                  </a:txBody>
                  <a:tcPr marL="96811" marR="96811" marT="45659" marB="456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848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0935"/>
            <a:ext cx="8229600" cy="9692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Satisfaction with EV Range</a:t>
            </a:r>
            <a:br>
              <a:rPr lang="en-US" dirty="0" smtClean="0"/>
            </a:br>
            <a:r>
              <a:rPr lang="en-US" sz="2000" dirty="0"/>
              <a:t>(Interview and Data Logger Data)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199" y="1600201"/>
            <a:ext cx="4128911" cy="3903132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sz="2400" dirty="0" smtClean="0"/>
              <a:t> Is higher at lower 	household average 	speeds</a:t>
            </a:r>
          </a:p>
          <a:p>
            <a:pPr>
              <a:buFont typeface="Wingdings" charset="2"/>
              <a:buChar char="Ø"/>
            </a:pPr>
            <a:r>
              <a:rPr lang="en-US" sz="2400" dirty="0" smtClean="0"/>
              <a:t> Is higher when average 	household trips                                  	are shorter</a:t>
            </a:r>
          </a:p>
          <a:p>
            <a:pPr>
              <a:buFont typeface="Wingdings" charset="2"/>
              <a:buChar char="Ø"/>
            </a:pPr>
            <a:r>
              <a:rPr lang="en-US" sz="2400" dirty="0" smtClean="0"/>
              <a:t> Is higher when more 	driving is in EV mode</a:t>
            </a:r>
          </a:p>
          <a:p>
            <a:pPr>
              <a:buFont typeface="Wingdings" charset="2"/>
              <a:buChar char="Ø"/>
            </a:pPr>
            <a:r>
              <a:rPr lang="en-US" sz="2400" dirty="0" smtClean="0"/>
              <a:t> Is lower as kWh/km goes 	up</a:t>
            </a:r>
          </a:p>
          <a:p>
            <a:pPr>
              <a:buFont typeface="Wingdings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C17AB1-636D-6540-A861-8E35427B659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12554" y="5968997"/>
            <a:ext cx="3344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Correlations significant at p ≤ 0.01</a:t>
            </a:r>
            <a:endParaRPr lang="en-US" sz="1600" dirty="0">
              <a:latin typeface="Arial"/>
              <a:cs typeface="Arial"/>
            </a:endParaRP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1737929"/>
              </p:ext>
            </p:extLst>
          </p:nvPr>
        </p:nvGraphicFramePr>
        <p:xfrm>
          <a:off x="5037666" y="2456947"/>
          <a:ext cx="2921000" cy="1889272"/>
        </p:xfrm>
        <a:graphic>
          <a:graphicData uri="http://schemas.openxmlformats.org/drawingml/2006/table">
            <a:tbl>
              <a:tblPr/>
              <a:tblGrid>
                <a:gridCol w="2129577"/>
                <a:gridCol w="791423"/>
              </a:tblGrid>
              <a:tr h="57809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Satisfaction with EV Range</a:t>
                      </a:r>
                    </a:p>
                  </a:txBody>
                  <a:tcPr marL="96811" marR="96811" marT="45659" marB="4565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%</a:t>
                      </a:r>
                    </a:p>
                  </a:txBody>
                  <a:tcPr marL="96811" marR="96811" marT="45659" marB="4565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</a:tr>
              <a:tr h="36461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No</a:t>
                      </a:r>
                    </a:p>
                  </a:txBody>
                  <a:tcPr marL="96811" marR="96811" marT="45659" marB="456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pitchFamily="-111" charset="-128"/>
                          <a:cs typeface="+mn-cs"/>
                        </a:rPr>
                        <a:t>76</a:t>
                      </a:r>
                    </a:p>
                  </a:txBody>
                  <a:tcPr marL="96811" marR="96811" marT="45659" marB="456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73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Yes</a:t>
                      </a:r>
                    </a:p>
                  </a:txBody>
                  <a:tcPr marL="96811" marR="96811" marT="45659" marB="456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 24 </a:t>
                      </a:r>
                    </a:p>
                  </a:txBody>
                  <a:tcPr marL="96811" marR="96811" marT="45659" marB="456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678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Total n</a:t>
                      </a:r>
                    </a:p>
                  </a:txBody>
                  <a:tcPr marL="96811" marR="96811" marT="45659" marB="456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135</a:t>
                      </a:r>
                    </a:p>
                  </a:txBody>
                  <a:tcPr marL="96811" marR="96811" marT="45659" marB="456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-56444"/>
            <a:ext cx="5319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Ongoing Analysis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947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7267"/>
            <a:ext cx="8229600" cy="786702"/>
          </a:xfrm>
        </p:spPr>
        <p:txBody>
          <a:bodyPr>
            <a:noAutofit/>
          </a:bodyPr>
          <a:lstStyle/>
          <a:p>
            <a:r>
              <a:rPr lang="en-US" sz="3000" dirty="0" smtClean="0"/>
              <a:t>Correlation of Average Monthly Electricity Costs, 4 </a:t>
            </a:r>
            <a:r>
              <a:rPr lang="en-US" sz="3000" smtClean="0"/>
              <a:t>Months </a:t>
            </a:r>
            <a:r>
              <a:rPr lang="en-US" sz="3000"/>
              <a:t>a</a:t>
            </a:r>
            <a:r>
              <a:rPr lang="en-US" sz="3000" smtClean="0"/>
              <a:t>fter </a:t>
            </a:r>
            <a:r>
              <a:rPr lang="en-US" sz="3000" dirty="0" smtClean="0"/>
              <a:t>the Field Test and the Same 4 Months One Year Before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C17AB1-636D-6540-A861-8E35427B659F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45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-56444"/>
            <a:ext cx="5319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Ongoing Analysis</a:t>
            </a:r>
            <a:endParaRPr lang="en-US" sz="2800" b="1" dirty="0">
              <a:solidFill>
                <a:srgbClr val="4BACC6">
                  <a:lumMod val="60000"/>
                  <a:lumOff val="4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575" y="2073343"/>
            <a:ext cx="3963001" cy="4109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20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636"/>
            <a:ext cx="8229600" cy="786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Off-site Charging</a:t>
            </a:r>
            <a:br>
              <a:rPr lang="en-US" dirty="0" smtClean="0"/>
            </a:br>
            <a:r>
              <a:rPr lang="en-US" sz="2700" dirty="0" smtClean="0">
                <a:solidFill>
                  <a:srgbClr val="3F699F"/>
                </a:solidFill>
              </a:rPr>
              <a:t>TOU’s used significantly more kWh’s overall . . .</a:t>
            </a:r>
            <a:endParaRPr lang="en-US" sz="2700" dirty="0">
              <a:solidFill>
                <a:srgbClr val="3F699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C17AB1-636D-6540-A861-8E35427B659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56444"/>
            <a:ext cx="5319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Ongoing Analysis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1819" y="4819999"/>
            <a:ext cx="29382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F699F"/>
                </a:solidFill>
              </a:rPr>
              <a:t>TOU households </a:t>
            </a:r>
            <a:r>
              <a:rPr lang="en-US" b="1" dirty="0">
                <a:solidFill>
                  <a:srgbClr val="3F699F"/>
                </a:solidFill>
              </a:rPr>
              <a:t>drove more </a:t>
            </a:r>
            <a:r>
              <a:rPr lang="en-US" b="1" dirty="0" smtClean="0">
                <a:solidFill>
                  <a:srgbClr val="3F699F"/>
                </a:solidFill>
              </a:rPr>
              <a:t>miles and took more “trips,” but durations of trips and distances travelled were essentially the same </a:t>
            </a:r>
            <a:endParaRPr lang="en-US" b="1" dirty="0">
              <a:solidFill>
                <a:srgbClr val="3F699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177" y="2847944"/>
            <a:ext cx="21843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F699F"/>
                </a:solidFill>
              </a:rPr>
              <a:t>At home, TOU  </a:t>
            </a:r>
            <a:r>
              <a:rPr lang="en-US" b="1" dirty="0">
                <a:solidFill>
                  <a:srgbClr val="3F699F"/>
                </a:solidFill>
              </a:rPr>
              <a:t>and standard households used essentially the same number of </a:t>
            </a:r>
            <a:r>
              <a:rPr lang="en-US" b="1" dirty="0" smtClean="0">
                <a:solidFill>
                  <a:srgbClr val="3F699F"/>
                </a:solidFill>
              </a:rPr>
              <a:t>kWh’s</a:t>
            </a:r>
            <a:endParaRPr lang="en-US" b="1" dirty="0">
              <a:solidFill>
                <a:srgbClr val="3F699F"/>
              </a:solidFill>
            </a:endParaRPr>
          </a:p>
        </p:txBody>
      </p:sp>
      <p:pic>
        <p:nvPicPr>
          <p:cNvPr id="24" name="Picture 2" descr="Z:\PHV pics\DSC_00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4" y="2023866"/>
            <a:ext cx="1287389" cy="8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098" y="2031960"/>
            <a:ext cx="1025559" cy="136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40699" y="1500705"/>
            <a:ext cx="206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F699F"/>
                </a:solidFill>
              </a:rPr>
              <a:t>At home</a:t>
            </a:r>
            <a:endParaRPr lang="en-US" sz="2800" b="1" dirty="0">
              <a:solidFill>
                <a:srgbClr val="3F699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32501" y="1490072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F699F"/>
                </a:solidFill>
              </a:rPr>
              <a:t>Away from home</a:t>
            </a:r>
            <a:endParaRPr lang="en-US" sz="2800" b="1" dirty="0">
              <a:solidFill>
                <a:srgbClr val="3F699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92496" y="1500705"/>
            <a:ext cx="1309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F699F"/>
                </a:solidFill>
              </a:rPr>
              <a:t>“Trips”</a:t>
            </a:r>
            <a:endParaRPr lang="en-US" sz="2800" b="1" dirty="0">
              <a:solidFill>
                <a:srgbClr val="3F699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51614" y="3615023"/>
            <a:ext cx="2681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 smtClean="0">
                <a:solidFill>
                  <a:srgbClr val="3F699F"/>
                </a:solidFill>
              </a:rPr>
              <a:t>Away from home, TOU </a:t>
            </a:r>
            <a:r>
              <a:rPr lang="en-US" b="1" dirty="0">
                <a:solidFill>
                  <a:srgbClr val="3F699F"/>
                </a:solidFill>
              </a:rPr>
              <a:t>households </a:t>
            </a:r>
            <a:r>
              <a:rPr lang="en-US" b="1" dirty="0" smtClean="0">
                <a:solidFill>
                  <a:srgbClr val="3F699F"/>
                </a:solidFill>
              </a:rPr>
              <a:t>used significantly more kWh’s and charged longer</a:t>
            </a:r>
            <a:endParaRPr lang="en-US" b="1" dirty="0">
              <a:solidFill>
                <a:srgbClr val="3F699F"/>
              </a:solidFill>
            </a:endParaRPr>
          </a:p>
        </p:txBody>
      </p:sp>
      <p:cxnSp>
        <p:nvCxnSpPr>
          <p:cNvPr id="32779" name="Curved Connector 32778"/>
          <p:cNvCxnSpPr/>
          <p:nvPr/>
        </p:nvCxnSpPr>
        <p:spPr>
          <a:xfrm>
            <a:off x="2468006" y="2387600"/>
            <a:ext cx="3780394" cy="1039180"/>
          </a:xfrm>
          <a:prstGeom prst="curvedConnector3">
            <a:avLst>
              <a:gd name="adj1" fmla="val 50000"/>
            </a:avLst>
          </a:prstGeom>
          <a:ln w="1270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/>
          <p:nvPr/>
        </p:nvCxnSpPr>
        <p:spPr>
          <a:xfrm>
            <a:off x="2370329" y="3653035"/>
            <a:ext cx="3878071" cy="1280545"/>
          </a:xfrm>
          <a:prstGeom prst="curvedConnector3">
            <a:avLst>
              <a:gd name="adj1" fmla="val 50000"/>
            </a:avLst>
          </a:prstGeom>
          <a:ln w="254000"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772" name="Picture 4" descr="C:\Users\You\Desktop\RASEI\RASEI Pics\PHV pics\from Wayne\IMG_068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 t="22625" r="7531" b="34051"/>
          <a:stretch/>
        </p:blipFill>
        <p:spPr bwMode="auto">
          <a:xfrm>
            <a:off x="3269535" y="3134923"/>
            <a:ext cx="2069029" cy="77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5440164" y="4704499"/>
            <a:ext cx="74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TOU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722740" y="3204434"/>
            <a:ext cx="538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Std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06634" y="4470400"/>
            <a:ext cx="1895368" cy="1699604"/>
            <a:chOff x="306634" y="4470400"/>
            <a:chExt cx="1895368" cy="1699604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1757547" y="4470400"/>
              <a:ext cx="0" cy="1608773"/>
            </a:xfrm>
            <a:prstGeom prst="straightConnector1">
              <a:avLst/>
            </a:prstGeom>
            <a:ln w="190500"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568694" y="4470400"/>
              <a:ext cx="0" cy="1663509"/>
            </a:xfrm>
            <a:prstGeom prst="straightConnector1">
              <a:avLst/>
            </a:prstGeom>
            <a:ln w="1905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/>
            <p:cNvGrpSpPr/>
            <p:nvPr/>
          </p:nvGrpSpPr>
          <p:grpSpPr>
            <a:xfrm>
              <a:off x="679943" y="5327831"/>
              <a:ext cx="1035756" cy="842173"/>
              <a:chOff x="679943" y="5238931"/>
              <a:chExt cx="1035756" cy="842173"/>
            </a:xfrm>
          </p:grpSpPr>
          <p:sp>
            <p:nvSpPr>
              <p:cNvPr id="32795" name="Equal 32794"/>
              <p:cNvSpPr/>
              <p:nvPr/>
            </p:nvSpPr>
            <p:spPr>
              <a:xfrm>
                <a:off x="857694" y="5564358"/>
                <a:ext cx="626757" cy="516746"/>
              </a:xfrm>
              <a:prstGeom prst="mathEqual">
                <a:avLst/>
              </a:prstGeom>
              <a:solidFill>
                <a:srgbClr val="92D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679943" y="5238931"/>
                <a:ext cx="1035756" cy="4616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flat" dir="t">
                    <a:rot lat="0" lon="0" rev="18900000"/>
                  </a:lightRig>
                </a:scene3d>
                <a:sp3d extrusionH="31750" contourW="6350" prstMaterial="powder">
                  <a:contourClr>
                    <a:schemeClr val="accent3">
                      <a:tint val="100000"/>
                      <a:shade val="100000"/>
                      <a:satMod val="100000"/>
                      <a:hueMod val="100000"/>
                    </a:schemeClr>
                  </a:contourClr>
                </a:sp3d>
              </a:bodyPr>
              <a:lstStyle/>
              <a:p>
                <a:pPr algn="ctr"/>
                <a:r>
                  <a:rPr lang="en-US" sz="2400" b="1" cap="none" spc="0" dirty="0" smtClean="0">
                    <a:solidFill>
                      <a:schemeClr val="accent3"/>
                    </a:solidFill>
                    <a:effectLst/>
                  </a:rPr>
                  <a:t>kWh’s</a:t>
                </a:r>
                <a:endParaRPr lang="en-US" sz="4400" b="1" cap="none" spc="0" dirty="0">
                  <a:solidFill>
                    <a:schemeClr val="accent3"/>
                  </a:solidFill>
                  <a:effectLst/>
                </a:endParaRPr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306634" y="4748433"/>
              <a:ext cx="538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chemeClr val="bg1"/>
                  </a:solidFill>
                </a:rPr>
                <a:t>Std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459052" y="4767664"/>
              <a:ext cx="742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TOU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551614" y="4603215"/>
            <a:ext cx="2474122" cy="1589757"/>
            <a:chOff x="6551614" y="4603215"/>
            <a:chExt cx="2474122" cy="1589757"/>
          </a:xfrm>
        </p:grpSpPr>
        <p:cxnSp>
          <p:nvCxnSpPr>
            <p:cNvPr id="90" name="Straight Arrow Connector 89"/>
            <p:cNvCxnSpPr/>
            <p:nvPr/>
          </p:nvCxnSpPr>
          <p:spPr>
            <a:xfrm flipV="1">
              <a:off x="8575536" y="4603215"/>
              <a:ext cx="0" cy="1589757"/>
            </a:xfrm>
            <a:prstGeom prst="straightConnector1">
              <a:avLst/>
            </a:prstGeom>
            <a:ln w="190500"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6790536" y="5136996"/>
              <a:ext cx="17558" cy="1034659"/>
            </a:xfrm>
            <a:prstGeom prst="straightConnector1">
              <a:avLst/>
            </a:prstGeom>
            <a:ln w="1270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/>
            <p:cNvGrpSpPr/>
            <p:nvPr/>
          </p:nvGrpSpPr>
          <p:grpSpPr>
            <a:xfrm>
              <a:off x="7079545" y="5071095"/>
              <a:ext cx="1035756" cy="978411"/>
              <a:chOff x="7054145" y="5032995"/>
              <a:chExt cx="1035756" cy="978411"/>
            </a:xfrm>
          </p:grpSpPr>
          <p:sp>
            <p:nvSpPr>
              <p:cNvPr id="36" name="Not Equal 35"/>
              <p:cNvSpPr/>
              <p:nvPr/>
            </p:nvSpPr>
            <p:spPr>
              <a:xfrm>
                <a:off x="7228834" y="5494660"/>
                <a:ext cx="626757" cy="516746"/>
              </a:xfrm>
              <a:prstGeom prst="mathNotEqual">
                <a:avLst/>
              </a:prstGeom>
              <a:solidFill>
                <a:srgbClr val="92D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054145" y="5032995"/>
                <a:ext cx="1035756" cy="4616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flat" dir="t">
                    <a:rot lat="0" lon="0" rev="18900000"/>
                  </a:lightRig>
                </a:scene3d>
                <a:sp3d extrusionH="31750" contourW="6350" prstMaterial="powder">
                  <a:contourClr>
                    <a:schemeClr val="accent3">
                      <a:tint val="100000"/>
                      <a:shade val="100000"/>
                      <a:satMod val="100000"/>
                      <a:hueMod val="100000"/>
                    </a:schemeClr>
                  </a:contourClr>
                </a:sp3d>
              </a:bodyPr>
              <a:lstStyle/>
              <a:p>
                <a:pPr algn="ctr"/>
                <a:r>
                  <a:rPr lang="en-US" sz="2400" b="1" cap="none" spc="0" dirty="0" smtClean="0">
                    <a:solidFill>
                      <a:schemeClr val="accent3"/>
                    </a:solidFill>
                    <a:effectLst/>
                  </a:rPr>
                  <a:t>kWh’s</a:t>
                </a:r>
                <a:endParaRPr lang="en-US" sz="4400" b="1" cap="none" spc="0" dirty="0">
                  <a:solidFill>
                    <a:schemeClr val="accent3"/>
                  </a:solidFill>
                  <a:effectLst/>
                </a:endParaRPr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6551614" y="5254342"/>
              <a:ext cx="538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chemeClr val="bg1"/>
                  </a:solidFill>
                </a:rPr>
                <a:t>Std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282786" y="4869599"/>
              <a:ext cx="742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TOU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732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2139" y="1857021"/>
            <a:ext cx="8441659" cy="33626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7136"/>
            <a:ext cx="8229600" cy="786702"/>
          </a:xfrm>
        </p:spPr>
        <p:txBody>
          <a:bodyPr/>
          <a:lstStyle/>
          <a:p>
            <a:r>
              <a:rPr lang="en-US" dirty="0" smtClean="0"/>
              <a:t>Preliminary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198" y="1976965"/>
            <a:ext cx="8229600" cy="3128435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sz="2400" dirty="0" smtClean="0"/>
              <a:t>By and large, households actively managed their charging</a:t>
            </a:r>
          </a:p>
          <a:p>
            <a:pPr>
              <a:buFont typeface="Wingdings" charset="2"/>
              <a:buChar char="Ø"/>
            </a:pPr>
            <a:r>
              <a:rPr lang="en-US" sz="2400" dirty="0" smtClean="0"/>
              <a:t>We discovered seven discrete categories* of charging- management behavior </a:t>
            </a:r>
          </a:p>
          <a:p>
            <a:pPr>
              <a:buFont typeface="Wingdings" charset="2"/>
              <a:buChar char="Ø"/>
            </a:pPr>
            <a:r>
              <a:rPr lang="en-US" sz="2400" dirty="0" smtClean="0"/>
              <a:t>Most households did not use online feedback to manage their vehicle charging</a:t>
            </a:r>
            <a:endParaRPr lang="en-US" sz="24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*Set smart-plug programming for unmanaged, set around TOU hours, set for overnight, left programming as it was, forgot about it, </a:t>
            </a:r>
            <a:r>
              <a:rPr lang="en-US" sz="1200" dirty="0"/>
              <a:t>self-managed, stayed </a:t>
            </a:r>
            <a:r>
              <a:rPr lang="en-US" sz="1200" dirty="0" smtClean="0"/>
              <a:t>managed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C17AB1-636D-6540-A861-8E35427B659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56444"/>
            <a:ext cx="662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Preliminary Conclusions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65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0874" y="1882422"/>
            <a:ext cx="8406481" cy="28927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5236"/>
            <a:ext cx="8229600" cy="786702"/>
          </a:xfrm>
        </p:spPr>
        <p:txBody>
          <a:bodyPr>
            <a:normAutofit/>
          </a:bodyPr>
          <a:lstStyle/>
          <a:p>
            <a:r>
              <a:rPr lang="en-US" dirty="0"/>
              <a:t>Preliminary </a:t>
            </a:r>
            <a:r>
              <a:rPr lang="en-US" dirty="0" smtClean="0"/>
              <a:t>Conclusions, </a:t>
            </a:r>
            <a:r>
              <a:rPr lang="en-US" sz="2700" dirty="0" smtClean="0"/>
              <a:t>cont’d.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755" y="2037907"/>
            <a:ext cx="8229600" cy="2838893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sz="2400" dirty="0" smtClean="0"/>
              <a:t>Households tended to find </a:t>
            </a:r>
            <a:r>
              <a:rPr lang="en-US" sz="2400" dirty="0"/>
              <a:t>managed charging </a:t>
            </a:r>
            <a:r>
              <a:rPr lang="en-US" sz="2400" dirty="0" smtClean="0"/>
              <a:t>inconvenient</a:t>
            </a:r>
            <a:endParaRPr lang="en-US" sz="2400" dirty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To use managed charging, TOU households prefer a simple “set-it-and-forget-it” approach with easy override </a:t>
            </a:r>
          </a:p>
          <a:p>
            <a:pPr>
              <a:buFont typeface="Wingdings" charset="2"/>
              <a:buChar char="Ø"/>
            </a:pPr>
            <a:r>
              <a:rPr lang="en-US" sz="2400" dirty="0" smtClean="0"/>
              <a:t>Electricity pricing drove charging-management behavior</a:t>
            </a:r>
          </a:p>
          <a:p>
            <a:pPr>
              <a:buFont typeface="Wingdings" charset="2"/>
              <a:buChar char="Ø"/>
            </a:pPr>
            <a:r>
              <a:rPr lang="en-US" sz="2400" dirty="0" smtClean="0"/>
              <a:t>Time-cost/convenience were also important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C17AB1-636D-6540-A861-8E35427B659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-56444"/>
            <a:ext cx="6305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Preliminary Conclusions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33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704" y="2621494"/>
            <a:ext cx="3175004" cy="3534837"/>
          </a:xfrm>
          <a:prstGeom prst="rect">
            <a:avLst/>
          </a:prstGeom>
        </p:spPr>
      </p:pic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620889" y="1952789"/>
            <a:ext cx="8085666" cy="115269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/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sz="3100" dirty="0" smtClean="0">
                <a:latin typeface="Arial" charset="0"/>
                <a:cs typeface="Arial" charset="0"/>
              </a:rPr>
              <a:t>Thank you!  Any questions? </a:t>
            </a:r>
            <a:r>
              <a:rPr lang="en-US" dirty="0">
                <a:latin typeface="Arial" charset="0"/>
                <a:cs typeface="Arial" charset="0"/>
              </a:rPr>
              <a:t/>
            </a:r>
            <a:br>
              <a:rPr lang="en-US" dirty="0">
                <a:latin typeface="Arial" charset="0"/>
                <a:cs typeface="Arial" charset="0"/>
              </a:rPr>
            </a:br>
            <a:r>
              <a:rPr lang="en-US" dirty="0">
                <a:latin typeface="Arial" charset="0"/>
                <a:cs typeface="Arial" charset="0"/>
              </a:rPr>
              <a:t/>
            </a:r>
            <a:br>
              <a:rPr lang="en-US" dirty="0">
                <a:latin typeface="Arial" charset="0"/>
                <a:cs typeface="Arial" charset="0"/>
              </a:rPr>
            </a:b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3891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C29E1A7-FEA7-724F-888B-CB65EADCDCFA}" type="slidenum">
              <a:rPr lang="en-US" sz="180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38914" name="Picture 3" descr="ev-banner-final-final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"/>
            <a:ext cx="9144000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049000" y="3556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83277" y="2525751"/>
            <a:ext cx="286032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i="1" dirty="0">
                <a:solidFill>
                  <a:srgbClr val="00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Barbara C. </a:t>
            </a:r>
            <a:r>
              <a:rPr lang="en-US" sz="1300" b="1" i="1" dirty="0" err="1">
                <a:solidFill>
                  <a:srgbClr val="00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Farhar</a:t>
            </a:r>
            <a:r>
              <a:rPr lang="en-US" sz="1300" b="1" i="1" dirty="0">
                <a:solidFill>
                  <a:srgbClr val="00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, Ph.D.</a:t>
            </a:r>
          </a:p>
          <a:p>
            <a:pPr algn="ctr"/>
            <a:r>
              <a:rPr lang="en-US" sz="1300" i="1" dirty="0">
                <a:solidFill>
                  <a:srgbClr val="00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Principal </a:t>
            </a:r>
            <a:r>
              <a:rPr lang="en-US" sz="1300" i="1" dirty="0" smtClean="0">
                <a:solidFill>
                  <a:srgbClr val="00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Investigator</a:t>
            </a:r>
            <a:endParaRPr lang="en-US" sz="1300" b="1" dirty="0" smtClean="0">
              <a:solidFill>
                <a:srgbClr val="3F699F"/>
              </a:solidFill>
            </a:endParaRPr>
          </a:p>
          <a:p>
            <a:pPr algn="ctr"/>
            <a:r>
              <a:rPr lang="en-US" sz="1300" b="1" dirty="0" smtClean="0">
                <a:solidFill>
                  <a:srgbClr val="3F699F"/>
                </a:solidFill>
              </a:rPr>
              <a:t>303-492-5452</a:t>
            </a:r>
            <a:endParaRPr lang="en-US" sz="1300" b="1" dirty="0">
              <a:solidFill>
                <a:srgbClr val="3F699F"/>
              </a:solidFill>
            </a:endParaRPr>
          </a:p>
          <a:p>
            <a:pPr marL="0" indent="0" algn="ctr">
              <a:buNone/>
            </a:pPr>
            <a:r>
              <a:rPr lang="en-US" sz="1300" b="1" dirty="0" smtClean="0">
                <a:solidFill>
                  <a:srgbClr val="3F699F"/>
                </a:solidFill>
              </a:rPr>
              <a:t>barbara.farhar@colorado.edu</a:t>
            </a:r>
            <a:endParaRPr lang="en-US" sz="1300" b="1" dirty="0">
              <a:solidFill>
                <a:srgbClr val="3F699F"/>
              </a:solidFill>
            </a:endParaRPr>
          </a:p>
        </p:txBody>
      </p:sp>
      <p:pic>
        <p:nvPicPr>
          <p:cNvPr id="37891" name="Picture 3" descr="C:\Users\You\Desktop\RASEI\RASEI Pics\PHV pics\DSC_00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40" y="3461466"/>
            <a:ext cx="3902795" cy="259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71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461963"/>
            <a:ext cx="9117013" cy="6556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Sampling Matrix and Rate Structure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384121"/>
              </p:ext>
            </p:extLst>
          </p:nvPr>
        </p:nvGraphicFramePr>
        <p:xfrm>
          <a:off x="1175108" y="1251153"/>
          <a:ext cx="6518276" cy="1985074"/>
        </p:xfrm>
        <a:graphic>
          <a:graphicData uri="http://schemas.openxmlformats.org/drawingml/2006/table">
            <a:tbl>
              <a:tblPr/>
              <a:tblGrid>
                <a:gridCol w="2451753"/>
                <a:gridCol w="1415831"/>
                <a:gridCol w="1692610"/>
                <a:gridCol w="958082"/>
              </a:tblGrid>
              <a:tr h="67027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ヒラギノ角ゴ Pro W3" pitchFamily="-111" charset="-128"/>
                      </a:endParaRPr>
                    </a:p>
                  </a:txBody>
                  <a:tcPr marL="96811" marR="96811" marT="45659" marB="4565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Standard pricing</a:t>
                      </a:r>
                    </a:p>
                  </a:txBody>
                  <a:tcPr marL="96811" marR="96811" marT="45659" marB="4565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Time-of-use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pricing</a:t>
                      </a:r>
                    </a:p>
                  </a:txBody>
                  <a:tcPr marL="96811" marR="96811" marT="45659" marB="4565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Total n</a:t>
                      </a:r>
                    </a:p>
                  </a:txBody>
                  <a:tcPr marL="96811" marR="96811" marT="45659" marB="4565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</a:tr>
              <a:tr h="44208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Unmanaged charging</a:t>
                      </a:r>
                    </a:p>
                  </a:txBody>
                  <a:tcPr marL="96811" marR="96811" marT="45659" marB="456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 31</a:t>
                      </a:r>
                    </a:p>
                  </a:txBody>
                  <a:tcPr marL="96811" marR="96811" marT="45659" marB="456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40</a:t>
                      </a:r>
                    </a:p>
                  </a:txBody>
                  <a:tcPr marL="96811" marR="96811" marT="45659" marB="456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  71  </a:t>
                      </a:r>
                    </a:p>
                  </a:txBody>
                  <a:tcPr marL="96811" marR="96811" marT="45659" marB="456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4586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Managed charging</a:t>
                      </a:r>
                    </a:p>
                  </a:txBody>
                  <a:tcPr marL="96811" marR="96811" marT="45659" marB="456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 34</a:t>
                      </a:r>
                    </a:p>
                  </a:txBody>
                  <a:tcPr marL="96811" marR="96811" marT="45659" marB="456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37</a:t>
                      </a:r>
                    </a:p>
                  </a:txBody>
                  <a:tcPr marL="96811" marR="96811" marT="45659" marB="456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  71 </a:t>
                      </a:r>
                    </a:p>
                  </a:txBody>
                  <a:tcPr marL="96811" marR="96811" marT="45659" marB="456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962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Total n</a:t>
                      </a:r>
                    </a:p>
                  </a:txBody>
                  <a:tcPr marL="96811" marR="96811" marT="45659" marB="456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 65</a:t>
                      </a:r>
                    </a:p>
                  </a:txBody>
                  <a:tcPr marL="96811" marR="96811" marT="45659" marB="456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77</a:t>
                      </a:r>
                    </a:p>
                  </a:txBody>
                  <a:tcPr marL="96811" marR="96811" marT="45659" marB="456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 pitchFamily="-111" charset="-128"/>
                        </a:rPr>
                        <a:t>142 </a:t>
                      </a:r>
                    </a:p>
                  </a:txBody>
                  <a:tcPr marL="96811" marR="96811" marT="45659" marB="456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1948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66F418E-9BBD-9A40-9BD3-FB828D3714D8}" type="slidenum">
              <a:rPr lang="en-US" sz="180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9485" name="Content Placeholder 2"/>
          <p:cNvSpPr txBox="1">
            <a:spLocks/>
          </p:cNvSpPr>
          <p:nvPr/>
        </p:nvSpPr>
        <p:spPr bwMode="auto">
          <a:xfrm>
            <a:off x="5105400" y="6096000"/>
            <a:ext cx="4038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>
              <a:spcBef>
                <a:spcPct val="20000"/>
              </a:spcBef>
            </a:pPr>
            <a:endParaRPr lang="en-US" sz="1600" i="1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184607"/>
              </p:ext>
            </p:extLst>
          </p:nvPr>
        </p:nvGraphicFramePr>
        <p:xfrm>
          <a:off x="4247678" y="3367945"/>
          <a:ext cx="4280518" cy="2512155"/>
        </p:xfrm>
        <a:graphic>
          <a:graphicData uri="http://schemas.openxmlformats.org/drawingml/2006/table">
            <a:tbl>
              <a:tblPr/>
              <a:tblGrid>
                <a:gridCol w="2655719"/>
                <a:gridCol w="1624799"/>
              </a:tblGrid>
              <a:tr h="38500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ヒラギノ角ゴ Pro W3" charset="-128"/>
                        </a:rPr>
                        <a:t>Rate Structure</a:t>
                      </a:r>
                    </a:p>
                  </a:txBody>
                  <a:tcPr marL="83541" marR="83541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ヒラギノ角ゴ Pro W3" charset="-128"/>
                        </a:rPr>
                        <a:t>$/kWh*</a:t>
                      </a:r>
                    </a:p>
                  </a:txBody>
                  <a:tcPr marL="83541" marR="83541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</a:tr>
              <a:tr h="296136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  <a:ea typeface="Cambria"/>
                        </a:rPr>
                        <a:t>Standard</a:t>
                      </a:r>
                      <a:endParaRPr lang="en-US" sz="2000" b="1" dirty="0">
                        <a:effectLst/>
                        <a:latin typeface="+mj-lt"/>
                        <a:ea typeface="Cambria"/>
                      </a:endParaRPr>
                    </a:p>
                  </a:txBody>
                  <a:tcPr marL="62661" marR="626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381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effectLst/>
                          <a:latin typeface="+mj-lt"/>
                          <a:ea typeface="Cambria"/>
                        </a:rPr>
                        <a:t>Winter</a:t>
                      </a:r>
                      <a:r>
                        <a:rPr lang="en-US" sz="1600" b="0" baseline="0" dirty="0" smtClean="0">
                          <a:effectLst/>
                          <a:latin typeface="+mj-lt"/>
                          <a:ea typeface="Cambria"/>
                        </a:rPr>
                        <a:t> (all kWh)</a:t>
                      </a:r>
                      <a:r>
                        <a:rPr lang="en-US" sz="1600" b="0" dirty="0" smtClean="0">
                          <a:effectLst/>
                          <a:latin typeface="+mj-lt"/>
                          <a:ea typeface="Cambria"/>
                        </a:rPr>
                        <a:t> and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effectLst/>
                          <a:latin typeface="+mj-lt"/>
                          <a:ea typeface="Cambria"/>
                        </a:rPr>
                        <a:t>summer (0-500 kWh/month)</a:t>
                      </a:r>
                    </a:p>
                  </a:txBody>
                  <a:tcPr marL="62661" marR="626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/>
                          <a:cs typeface="+mn-cs"/>
                        </a:rPr>
                        <a:t>     0.096</a:t>
                      </a:r>
                      <a:endParaRPr lang="en-US" sz="1600" b="0" dirty="0">
                        <a:effectLst/>
                        <a:latin typeface="+mj-lt"/>
                        <a:ea typeface="Cambria"/>
                      </a:endParaRPr>
                    </a:p>
                  </a:txBody>
                  <a:tcPr marL="62661" marR="626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93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+mj-lt"/>
                          <a:ea typeface="Cambria"/>
                        </a:rPr>
                        <a:t>Summer (500+ kWh/month)</a:t>
                      </a:r>
                      <a:endParaRPr lang="en-US" sz="1600" b="0" dirty="0">
                        <a:effectLst/>
                        <a:latin typeface="+mj-lt"/>
                        <a:ea typeface="Cambria"/>
                      </a:endParaRPr>
                    </a:p>
                  </a:txBody>
                  <a:tcPr marL="62661" marR="626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+mj-lt"/>
                          <a:ea typeface="Cambria"/>
                        </a:rPr>
                        <a:t>  0.14</a:t>
                      </a:r>
                      <a:endParaRPr lang="en-US" sz="1600" b="0" dirty="0">
                        <a:effectLst/>
                        <a:latin typeface="+mj-lt"/>
                        <a:ea typeface="Cambria"/>
                      </a:endParaRPr>
                    </a:p>
                  </a:txBody>
                  <a:tcPr marL="62661" marR="626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6136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/>
                          <a:cs typeface="+mn-cs"/>
                        </a:rPr>
                        <a:t>Time-of-use</a:t>
                      </a:r>
                    </a:p>
                  </a:txBody>
                  <a:tcPr marL="62661" marR="626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69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+mj-lt"/>
                          <a:ea typeface="Cambria"/>
                        </a:rPr>
                        <a:t>Summer on-peak</a:t>
                      </a:r>
                      <a:endParaRPr lang="en-US" sz="1600" b="0" dirty="0">
                        <a:effectLst/>
                        <a:latin typeface="+mj-lt"/>
                        <a:ea typeface="Cambria"/>
                      </a:endParaRPr>
                    </a:p>
                  </a:txBody>
                  <a:tcPr marL="62661" marR="626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+mj-lt"/>
                          <a:ea typeface="Cambria"/>
                        </a:rPr>
                        <a:t>    0.232</a:t>
                      </a:r>
                      <a:endParaRPr lang="en-US" sz="1600" b="0" dirty="0">
                        <a:effectLst/>
                        <a:latin typeface="+mj-lt"/>
                        <a:ea typeface="Cambria"/>
                      </a:endParaRPr>
                    </a:p>
                  </a:txBody>
                  <a:tcPr marL="62661" marR="626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75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+mj-lt"/>
                          <a:ea typeface="Cambria"/>
                        </a:rPr>
                        <a:t>Winter 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/>
                          <a:cs typeface="+mn-cs"/>
                        </a:rPr>
                        <a:t>on-peak</a:t>
                      </a:r>
                      <a:endParaRPr lang="en-US" sz="1600" b="0" dirty="0">
                        <a:effectLst/>
                        <a:latin typeface="+mj-lt"/>
                        <a:ea typeface="Cambria"/>
                      </a:endParaRPr>
                    </a:p>
                  </a:txBody>
                  <a:tcPr marL="62661" marR="626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+mj-lt"/>
                          <a:ea typeface="Cambria"/>
                        </a:rPr>
                        <a:t>  0.11</a:t>
                      </a:r>
                      <a:endParaRPr lang="en-US" sz="1600" b="0" dirty="0">
                        <a:effectLst/>
                        <a:latin typeface="+mj-lt"/>
                        <a:ea typeface="Cambria"/>
                      </a:endParaRPr>
                    </a:p>
                  </a:txBody>
                  <a:tcPr marL="62661" marR="626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578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/>
                          <a:cs typeface="+mn-cs"/>
                        </a:rPr>
                        <a:t>Year round 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/>
                          <a:cs typeface="+mn-cs"/>
                        </a:rPr>
                        <a:t>off-peak</a:t>
                      </a:r>
                    </a:p>
                  </a:txBody>
                  <a:tcPr marL="62661" marR="626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+mj-lt"/>
                          <a:ea typeface="Cambria"/>
                        </a:rPr>
                        <a:t>    0.089</a:t>
                      </a:r>
                      <a:endParaRPr lang="en-US" sz="1600" b="0" dirty="0">
                        <a:effectLst/>
                        <a:latin typeface="+mj-lt"/>
                        <a:ea typeface="Cambria"/>
                      </a:endParaRPr>
                    </a:p>
                  </a:txBody>
                  <a:tcPr marL="62661" marR="626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508064" y="5869852"/>
            <a:ext cx="3302000" cy="4318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smtClean="0"/>
              <a:t>*Rates include all “riders” and adjustments by the utility equaling approximately </a:t>
            </a:r>
            <a:r>
              <a:rPr lang="en-US" sz="1050" dirty="0"/>
              <a:t>$</a:t>
            </a:r>
            <a:r>
              <a:rPr lang="en-US" sz="1050" dirty="0" smtClean="0"/>
              <a:t>0.05/kWh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181100" y="5326063"/>
            <a:ext cx="2713038" cy="7699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/>
              <a:t>Peak</a:t>
            </a:r>
            <a:r>
              <a:rPr lang="en-US" sz="1100" dirty="0"/>
              <a:t>: 2 pm to 8 pm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/>
              <a:t>Off-peak</a:t>
            </a:r>
            <a:r>
              <a:rPr lang="en-US" sz="1100" dirty="0"/>
              <a:t>: 8 pm to 2 pm</a:t>
            </a:r>
          </a:p>
          <a:p>
            <a:pPr marL="225425" indent="-225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smtClean="0"/>
              <a:t>Summer</a:t>
            </a:r>
            <a:r>
              <a:rPr lang="en-US" sz="1100" dirty="0" smtClean="0"/>
              <a:t>: June 1 through September 30</a:t>
            </a:r>
          </a:p>
          <a:p>
            <a:pPr marL="225425" indent="-225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smtClean="0"/>
              <a:t>Winter</a:t>
            </a:r>
            <a:r>
              <a:rPr lang="en-US" sz="1100" dirty="0" smtClean="0"/>
              <a:t>: October 1 through May 31</a:t>
            </a:r>
          </a:p>
        </p:txBody>
      </p:sp>
      <p:pic>
        <p:nvPicPr>
          <p:cNvPr id="12" name="Picture 111" descr="C:\Users\You\AppData\Local\Microsoft\Windows\Temporary Internet Files\Content.IE5\2XB7B2TE\MP90044862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96" y="3765643"/>
            <a:ext cx="2388078" cy="1595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337" y="-43214"/>
            <a:ext cx="4078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Methods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8"/>
          <p:cNvSpPr>
            <a:spLocks noChangeArrowheads="1"/>
          </p:cNvSpPr>
          <p:nvPr/>
        </p:nvSpPr>
        <p:spPr bwMode="auto">
          <a:xfrm>
            <a:off x="0" y="4252913"/>
            <a:ext cx="91440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950"/>
            <a:ext cx="8229600" cy="7858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Data Collection</a:t>
            </a:r>
            <a:endParaRPr lang="en-US" dirty="0">
              <a:ea typeface="+mj-ea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FBA0B7C-C9CD-DB4F-B9B2-0D94ED258363}" type="slidenum">
              <a:rPr lang="en-US" sz="180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800">
              <a:solidFill>
                <a:schemeClr val="bg1"/>
              </a:solidFill>
            </a:endParaRPr>
          </a:p>
        </p:txBody>
      </p:sp>
      <p:cxnSp>
        <p:nvCxnSpPr>
          <p:cNvPr id="21508" name="Straight Connector 18"/>
          <p:cNvCxnSpPr>
            <a:cxnSpLocks noChangeShapeType="1"/>
          </p:cNvCxnSpPr>
          <p:nvPr/>
        </p:nvCxnSpPr>
        <p:spPr bwMode="auto">
          <a:xfrm flipV="1">
            <a:off x="514350" y="4100513"/>
            <a:ext cx="0" cy="1211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09" name="TextBox 19"/>
          <p:cNvSpPr txBox="1">
            <a:spLocks noChangeArrowheads="1"/>
          </p:cNvSpPr>
          <p:nvPr/>
        </p:nvSpPr>
        <p:spPr bwMode="auto">
          <a:xfrm>
            <a:off x="514350" y="3976688"/>
            <a:ext cx="1219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Arial" charset="0"/>
                <a:ea typeface="ヒラギノ角ゴ Pro W3" charset="0"/>
                <a:cs typeface="ヒラギノ角ゴ Pro W3" charset="0"/>
              </a:rPr>
              <a:t>Week 1</a:t>
            </a:r>
          </a:p>
          <a:p>
            <a:r>
              <a:rPr lang="en-US" sz="1600" b="1" dirty="0">
                <a:latin typeface="Arial" charset="0"/>
                <a:ea typeface="ヒラギノ角ゴ Pro W3" charset="0"/>
                <a:cs typeface="ヒラギノ角ゴ Pro W3" charset="0"/>
              </a:rPr>
              <a:t>Initial contact</a:t>
            </a:r>
          </a:p>
        </p:txBody>
      </p:sp>
      <p:sp>
        <p:nvSpPr>
          <p:cNvPr id="21510" name="TextBox 25"/>
          <p:cNvSpPr txBox="1">
            <a:spLocks noChangeArrowheads="1"/>
          </p:cNvSpPr>
          <p:nvPr/>
        </p:nvSpPr>
        <p:spPr bwMode="auto">
          <a:xfrm rot="-5400000">
            <a:off x="-223838" y="5537201"/>
            <a:ext cx="9048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500" b="1">
                <a:latin typeface="Arial" charset="0"/>
                <a:ea typeface="ヒラギノ角ゴ Pro W3" charset="0"/>
                <a:cs typeface="ヒラギノ角ゴ Pro W3" charset="0"/>
              </a:rPr>
              <a:t>Data</a:t>
            </a:r>
          </a:p>
        </p:txBody>
      </p:sp>
      <p:sp>
        <p:nvSpPr>
          <p:cNvPr id="21511" name="TextBox 26"/>
          <p:cNvSpPr txBox="1">
            <a:spLocks noChangeArrowheads="1"/>
          </p:cNvSpPr>
          <p:nvPr/>
        </p:nvSpPr>
        <p:spPr bwMode="auto">
          <a:xfrm rot="-5400000">
            <a:off x="-900906" y="3636169"/>
            <a:ext cx="22590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500" b="1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Events</a:t>
            </a:r>
          </a:p>
        </p:txBody>
      </p:sp>
      <p:sp>
        <p:nvSpPr>
          <p:cNvPr id="21512" name="TextBox 20"/>
          <p:cNvSpPr txBox="1">
            <a:spLocks noChangeArrowheads="1"/>
          </p:cNvSpPr>
          <p:nvPr/>
        </p:nvSpPr>
        <p:spPr bwMode="auto">
          <a:xfrm>
            <a:off x="1482550" y="3935413"/>
            <a:ext cx="1889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Arial" charset="0"/>
                <a:ea typeface="ヒラギノ角ゴ Pro W3" charset="0"/>
                <a:cs typeface="ヒラギノ角ゴ Pro W3" charset="0"/>
              </a:rPr>
              <a:t>Weeks 2-3</a:t>
            </a:r>
          </a:p>
          <a:p>
            <a:r>
              <a:rPr lang="en-US" sz="1600" b="1" dirty="0">
                <a:latin typeface="Arial" charset="0"/>
                <a:ea typeface="ヒラギノ角ゴ Pro W3" charset="0"/>
                <a:cs typeface="ヒラギノ角ゴ Pro W3" charset="0"/>
              </a:rPr>
              <a:t>Informed consent meeting</a:t>
            </a:r>
          </a:p>
        </p:txBody>
      </p:sp>
      <p:cxnSp>
        <p:nvCxnSpPr>
          <p:cNvPr id="21513" name="Straight Connector 39"/>
          <p:cNvCxnSpPr>
            <a:cxnSpLocks noChangeShapeType="1"/>
          </p:cNvCxnSpPr>
          <p:nvPr/>
        </p:nvCxnSpPr>
        <p:spPr bwMode="auto">
          <a:xfrm flipV="1">
            <a:off x="1454328" y="4081463"/>
            <a:ext cx="0" cy="11842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4" name="TextBox 23"/>
          <p:cNvSpPr txBox="1">
            <a:spLocks noChangeArrowheads="1"/>
          </p:cNvSpPr>
          <p:nvPr/>
        </p:nvSpPr>
        <p:spPr bwMode="auto">
          <a:xfrm>
            <a:off x="4375681" y="3935413"/>
            <a:ext cx="30603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Arial" charset="0"/>
                <a:ea typeface="ヒラギノ角ゴ Pro W3" charset="0"/>
                <a:cs typeface="ヒラギノ角ゴ Pro W3" charset="0"/>
              </a:rPr>
              <a:t>Week 4</a:t>
            </a:r>
          </a:p>
          <a:p>
            <a:r>
              <a:rPr lang="en-US" sz="1600" b="1" dirty="0" smtClean="0">
                <a:latin typeface="Arial" charset="0"/>
                <a:ea typeface="ヒラギノ角ゴ Pro W3" charset="0"/>
                <a:cs typeface="ヒラギノ角ゴ Pro W3" charset="0"/>
              </a:rPr>
              <a:t>Smart plug installation/</a:t>
            </a:r>
          </a:p>
          <a:p>
            <a:r>
              <a:rPr lang="en-US" sz="1600" b="1" dirty="0">
                <a:latin typeface="Arial" charset="0"/>
                <a:ea typeface="ヒラギノ角ゴ Pro W3" charset="0"/>
                <a:cs typeface="ヒラギノ角ゴ Pro W3" charset="0"/>
              </a:rPr>
              <a:t>t</a:t>
            </a:r>
            <a:r>
              <a:rPr lang="en-US" sz="1600" b="1" dirty="0" smtClean="0">
                <a:latin typeface="Arial" charset="0"/>
                <a:ea typeface="ヒラギノ角ゴ Pro W3" charset="0"/>
                <a:cs typeface="ヒラギノ角ゴ Pro W3" charset="0"/>
              </a:rPr>
              <a:t>raining </a:t>
            </a:r>
            <a:r>
              <a:rPr lang="en-US" sz="1600" b="1" dirty="0">
                <a:latin typeface="Arial" charset="0"/>
                <a:ea typeface="ヒラギノ角ゴ Pro W3" charset="0"/>
                <a:cs typeface="ヒラギノ角ゴ Pro W3" charset="0"/>
              </a:rPr>
              <a:t>and vehicle pickup </a:t>
            </a:r>
          </a:p>
        </p:txBody>
      </p:sp>
      <p:cxnSp>
        <p:nvCxnSpPr>
          <p:cNvPr id="21515" name="Straight Connector 40"/>
          <p:cNvCxnSpPr>
            <a:cxnSpLocks noChangeShapeType="1"/>
          </p:cNvCxnSpPr>
          <p:nvPr/>
        </p:nvCxnSpPr>
        <p:spPr bwMode="auto">
          <a:xfrm flipV="1">
            <a:off x="4386439" y="4081463"/>
            <a:ext cx="0" cy="12303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6" name="TextBox 34"/>
          <p:cNvSpPr txBox="1">
            <a:spLocks noChangeArrowheads="1"/>
          </p:cNvSpPr>
          <p:nvPr/>
        </p:nvSpPr>
        <p:spPr bwMode="auto">
          <a:xfrm>
            <a:off x="7534076" y="3934216"/>
            <a:ext cx="1066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Arial" charset="0"/>
                <a:ea typeface="ヒラギノ角ゴ Pro W3" charset="0"/>
                <a:cs typeface="ヒラギノ角ゴ Pro W3" charset="0"/>
              </a:rPr>
              <a:t>Week 13</a:t>
            </a:r>
          </a:p>
          <a:p>
            <a:r>
              <a:rPr lang="en-US" sz="1600" b="1" dirty="0">
                <a:latin typeface="Arial" charset="0"/>
                <a:ea typeface="ヒラギノ角ゴ Pro W3" charset="0"/>
                <a:cs typeface="ヒラギノ角ゴ Pro W3" charset="0"/>
              </a:rPr>
              <a:t>Vehicle return </a:t>
            </a:r>
          </a:p>
        </p:txBody>
      </p:sp>
      <p:cxnSp>
        <p:nvCxnSpPr>
          <p:cNvPr id="21517" name="Straight Connector 41"/>
          <p:cNvCxnSpPr>
            <a:cxnSpLocks noChangeShapeType="1"/>
          </p:cNvCxnSpPr>
          <p:nvPr/>
        </p:nvCxnSpPr>
        <p:spPr bwMode="auto">
          <a:xfrm flipH="1" flipV="1">
            <a:off x="7534076" y="4081463"/>
            <a:ext cx="1" cy="77295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8" name="TextBox 36"/>
          <p:cNvSpPr txBox="1">
            <a:spLocks noChangeArrowheads="1"/>
          </p:cNvSpPr>
          <p:nvPr/>
        </p:nvSpPr>
        <p:spPr bwMode="auto">
          <a:xfrm>
            <a:off x="7496175" y="5476875"/>
            <a:ext cx="190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>
                <a:latin typeface="Arial" charset="0"/>
                <a:ea typeface="ヒラギノ角ゴ Pro W3" charset="0"/>
                <a:cs typeface="ヒラギノ角ゴ Pro W3" charset="0"/>
              </a:rPr>
              <a:t>Weeks 13-14</a:t>
            </a:r>
          </a:p>
          <a:p>
            <a:r>
              <a:rPr lang="en-US" sz="1600" b="1">
                <a:latin typeface="Arial" charset="0"/>
                <a:ea typeface="ヒラギノ角ゴ Pro W3" charset="0"/>
                <a:cs typeface="ヒラギノ角ゴ Pro W3" charset="0"/>
              </a:rPr>
              <a:t>Post-interview/ questionnaire</a:t>
            </a:r>
          </a:p>
        </p:txBody>
      </p:sp>
      <p:cxnSp>
        <p:nvCxnSpPr>
          <p:cNvPr id="21519" name="Straight Connector 42"/>
          <p:cNvCxnSpPr>
            <a:cxnSpLocks noChangeShapeType="1"/>
          </p:cNvCxnSpPr>
          <p:nvPr/>
        </p:nvCxnSpPr>
        <p:spPr bwMode="auto">
          <a:xfrm flipV="1">
            <a:off x="7486650" y="5059363"/>
            <a:ext cx="9525" cy="117475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0" name="TextBox 22"/>
          <p:cNvSpPr txBox="1">
            <a:spLocks noChangeArrowheads="1"/>
          </p:cNvSpPr>
          <p:nvPr/>
        </p:nvSpPr>
        <p:spPr bwMode="auto">
          <a:xfrm>
            <a:off x="5753100" y="5476875"/>
            <a:ext cx="1570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>
                <a:latin typeface="Arial" charset="0"/>
                <a:ea typeface="ヒラギノ角ゴ Pro W3" charset="0"/>
                <a:cs typeface="ヒラギノ角ゴ Pro W3" charset="0"/>
              </a:rPr>
              <a:t>Weeks 4-13 </a:t>
            </a:r>
          </a:p>
          <a:p>
            <a:r>
              <a:rPr lang="en-US" sz="1600" b="1">
                <a:latin typeface="Arial" charset="0"/>
                <a:ea typeface="ヒラギノ角ゴ Pro W3" charset="0"/>
                <a:cs typeface="ヒラギノ角ゴ Pro W3" charset="0"/>
              </a:rPr>
              <a:t>Weekly online diary entries</a:t>
            </a:r>
          </a:p>
        </p:txBody>
      </p:sp>
      <p:cxnSp>
        <p:nvCxnSpPr>
          <p:cNvPr id="21521" name="Straight Connector 43"/>
          <p:cNvCxnSpPr>
            <a:cxnSpLocks noChangeShapeType="1"/>
          </p:cNvCxnSpPr>
          <p:nvPr/>
        </p:nvCxnSpPr>
        <p:spPr bwMode="auto">
          <a:xfrm flipH="1" flipV="1">
            <a:off x="5727700" y="5159375"/>
            <a:ext cx="25400" cy="1052513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2" name="TextBox 21"/>
          <p:cNvSpPr txBox="1">
            <a:spLocks noChangeArrowheads="1"/>
          </p:cNvSpPr>
          <p:nvPr/>
        </p:nvSpPr>
        <p:spPr bwMode="auto">
          <a:xfrm>
            <a:off x="1752600" y="5449888"/>
            <a:ext cx="1981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>
                <a:latin typeface="Arial" charset="0"/>
                <a:ea typeface="ヒラギノ角ゴ Pro W3" charset="0"/>
                <a:cs typeface="ヒラギノ角ゴ Pro W3" charset="0"/>
              </a:rPr>
              <a:t>Weeks 2-3</a:t>
            </a:r>
          </a:p>
          <a:p>
            <a:r>
              <a:rPr lang="en-US" sz="1600" b="1">
                <a:latin typeface="Arial" charset="0"/>
                <a:ea typeface="ヒラギノ角ゴ Pro W3" charset="0"/>
                <a:cs typeface="ヒラギノ角ゴ Pro W3" charset="0"/>
              </a:rPr>
              <a:t>Pre-interview/ questionnaire</a:t>
            </a:r>
          </a:p>
        </p:txBody>
      </p:sp>
      <p:cxnSp>
        <p:nvCxnSpPr>
          <p:cNvPr id="21523" name="Straight Connector 44"/>
          <p:cNvCxnSpPr>
            <a:cxnSpLocks noChangeShapeType="1"/>
          </p:cNvCxnSpPr>
          <p:nvPr/>
        </p:nvCxnSpPr>
        <p:spPr bwMode="auto">
          <a:xfrm flipV="1">
            <a:off x="1760538" y="5159375"/>
            <a:ext cx="0" cy="1090613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4" name="TextBox 23"/>
          <p:cNvSpPr txBox="1">
            <a:spLocks noChangeArrowheads="1"/>
          </p:cNvSpPr>
          <p:nvPr/>
        </p:nvSpPr>
        <p:spPr bwMode="auto">
          <a:xfrm>
            <a:off x="3462161" y="3941763"/>
            <a:ext cx="9525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Arial" charset="0"/>
                <a:ea typeface="ヒラギノ角ゴ Pro W3" charset="0"/>
                <a:cs typeface="ヒラギノ角ゴ Pro W3" charset="0"/>
              </a:rPr>
              <a:t>Week 3</a:t>
            </a:r>
          </a:p>
          <a:p>
            <a:r>
              <a:rPr lang="en-US" sz="1600" b="1" dirty="0">
                <a:latin typeface="Arial" charset="0"/>
                <a:ea typeface="ヒラギノ角ゴ Pro W3" charset="0"/>
                <a:cs typeface="ヒラギノ角ゴ Pro W3" charset="0"/>
              </a:rPr>
              <a:t>DMV check</a:t>
            </a:r>
          </a:p>
        </p:txBody>
      </p:sp>
      <p:cxnSp>
        <p:nvCxnSpPr>
          <p:cNvPr id="21525" name="Straight Connector 40"/>
          <p:cNvCxnSpPr>
            <a:cxnSpLocks noChangeShapeType="1"/>
          </p:cNvCxnSpPr>
          <p:nvPr/>
        </p:nvCxnSpPr>
        <p:spPr bwMode="auto">
          <a:xfrm flipV="1">
            <a:off x="3462161" y="4081463"/>
            <a:ext cx="0" cy="12303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TextBox 36"/>
          <p:cNvSpPr txBox="1">
            <a:spLocks noChangeArrowheads="1"/>
          </p:cNvSpPr>
          <p:nvPr/>
        </p:nvSpPr>
        <p:spPr bwMode="auto">
          <a:xfrm>
            <a:off x="271463" y="1344354"/>
            <a:ext cx="8569325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70C0"/>
                </a:solidFill>
              </a:rPr>
              <a:t>Data sources: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/>
              <a:t>284 face-to-face two-hour qualitative family interviews (pre- and post-)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/>
              <a:t>512 driver questionnaires administered in-person (pre- and post-)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/>
              <a:t>142 sets of open-ended online diaries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/>
              <a:t>142 sets of smart plug data in 5-minute increments for 9 weeks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/>
              <a:t>142 sets of 18-month household electricity data in 15-minute increments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/>
              <a:t>142 sets of monthly utility bills for 18 months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/>
              <a:t>102 sets of data-logger data from the Boulder PHVs</a:t>
            </a:r>
          </a:p>
        </p:txBody>
      </p:sp>
      <p:grpSp>
        <p:nvGrpSpPr>
          <p:cNvPr id="21530" name="Group 5"/>
          <p:cNvGrpSpPr>
            <a:grpSpLocks/>
          </p:cNvGrpSpPr>
          <p:nvPr/>
        </p:nvGrpSpPr>
        <p:grpSpPr bwMode="auto">
          <a:xfrm>
            <a:off x="393700" y="4849813"/>
            <a:ext cx="8734425" cy="461962"/>
            <a:chOff x="409576" y="4019951"/>
            <a:chExt cx="8734424" cy="461799"/>
          </a:xfrm>
        </p:grpSpPr>
        <p:sp>
          <p:nvSpPr>
            <p:cNvPr id="11" name="Rectangle 10"/>
            <p:cNvSpPr/>
            <p:nvPr/>
          </p:nvSpPr>
          <p:spPr bwMode="auto">
            <a:xfrm>
              <a:off x="409576" y="4024550"/>
              <a:ext cx="4162424" cy="457200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  <a:latin typeface="Arial" pitchFamily="-111" charset="0"/>
                  <a:ea typeface="ヒラギノ角ゴ Pro W3" pitchFamily="-111" charset="-128"/>
                  <a:cs typeface="+mn-cs"/>
                </a:rPr>
                <a:t>Month 1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572000" y="4019951"/>
              <a:ext cx="1171575" cy="4572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  <a:latin typeface="Arial" pitchFamily="-111" charset="0"/>
                  <a:ea typeface="ヒラギノ角ゴ Pro W3" pitchFamily="-111" charset="-128"/>
                  <a:cs typeface="+mn-cs"/>
                </a:rPr>
                <a:t>Month 2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743575" y="4019951"/>
              <a:ext cx="11049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  <a:latin typeface="Arial" pitchFamily="-111" charset="0"/>
                  <a:ea typeface="ヒラギノ角ゴ Pro W3" pitchFamily="-111" charset="-128"/>
                  <a:cs typeface="+mn-cs"/>
                </a:rPr>
                <a:t>Month 3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6848475" y="4024550"/>
              <a:ext cx="2295525" cy="457200"/>
            </a:xfrm>
            <a:prstGeom prst="rect">
              <a:avLst/>
            </a:prstGeom>
            <a:solidFill>
              <a:schemeClr val="accent1">
                <a:lumMod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  <a:latin typeface="Arial" pitchFamily="-111" charset="0"/>
                  <a:ea typeface="ヒラギノ角ゴ Pro W3" pitchFamily="-111" charset="-128"/>
                  <a:cs typeface="+mn-cs"/>
                </a:rPr>
                <a:t>Month 4</a:t>
              </a:r>
            </a:p>
          </p:txBody>
        </p:sp>
      </p:grpSp>
      <p:sp>
        <p:nvSpPr>
          <p:cNvPr id="21531" name="TextBox 3"/>
          <p:cNvSpPr txBox="1">
            <a:spLocks noChangeArrowheads="1"/>
          </p:cNvSpPr>
          <p:nvPr/>
        </p:nvSpPr>
        <p:spPr bwMode="auto">
          <a:xfrm rot="-5400000">
            <a:off x="-257175" y="5480050"/>
            <a:ext cx="14287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500" b="1">
                <a:latin typeface="Arial" charset="0"/>
                <a:ea typeface="ヒラギノ角ゴ Pro W3" charset="0"/>
                <a:cs typeface="ヒラギノ角ゴ Pro W3" charset="0"/>
              </a:rPr>
              <a:t>collection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337" y="-43214"/>
            <a:ext cx="4078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Methods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522611"/>
            <a:ext cx="8839200" cy="533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Selected Sample Descriptors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2275194"/>
              </p:ext>
            </p:extLst>
          </p:nvPr>
        </p:nvGraphicFramePr>
        <p:xfrm>
          <a:off x="415556" y="3770010"/>
          <a:ext cx="8332787" cy="1828848"/>
        </p:xfrm>
        <a:graphic>
          <a:graphicData uri="http://schemas.openxmlformats.org/drawingml/2006/table">
            <a:tbl>
              <a:tblPr/>
              <a:tblGrid>
                <a:gridCol w="2916237"/>
                <a:gridCol w="3054350"/>
                <a:gridCol w="2362200"/>
              </a:tblGrid>
              <a:tr h="39734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32" marR="91432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Range</a:t>
                      </a:r>
                    </a:p>
                  </a:txBody>
                  <a:tcPr marL="91432" marR="91432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Mean</a:t>
                      </a:r>
                    </a:p>
                  </a:txBody>
                  <a:tcPr marL="91432" marR="91432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</a:tr>
              <a:tr h="39734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Vehicles owned</a:t>
                      </a:r>
                    </a:p>
                  </a:txBody>
                  <a:tcPr marL="91432" marR="91432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 – 5 </a:t>
                      </a:r>
                    </a:p>
                  </a:txBody>
                  <a:tcPr marL="91432" marR="91432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2.25</a:t>
                      </a:r>
                    </a:p>
                  </a:txBody>
                  <a:tcPr marL="91432" marR="91432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9734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Miles driven/year</a:t>
                      </a:r>
                    </a:p>
                  </a:txBody>
                  <a:tcPr marL="91432" marR="91432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1,500 – 50,000 miles</a:t>
                      </a:r>
                    </a:p>
                  </a:txBody>
                  <a:tcPr marL="91432" marR="91432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16,628 miles*</a:t>
                      </a:r>
                    </a:p>
                  </a:txBody>
                  <a:tcPr marL="91432" marR="91432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9734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Miles/gallon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(primary vehicle)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32" marR="91432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12 – 51</a:t>
                      </a:r>
                    </a:p>
                  </a:txBody>
                  <a:tcPr marL="91432" marR="91432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25.5</a:t>
                      </a:r>
                    </a:p>
                  </a:txBody>
                  <a:tcPr marL="91432" marR="91432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67A854A-4F36-7840-B460-21200A380054}" type="slidenum">
              <a:rPr lang="en-US" sz="180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97713" y="1409699"/>
            <a:ext cx="8568474" cy="193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20000"/>
              </a:spcBef>
              <a:buFont typeface="Arial"/>
              <a:buChar char="•"/>
              <a:defRPr/>
            </a:pPr>
            <a:r>
              <a:rPr lang="en-US" sz="2300" dirty="0" smtClean="0">
                <a:solidFill>
                  <a:srgbClr val="006699"/>
                </a:solidFill>
              </a:rPr>
              <a:t>Number of households: 142</a:t>
            </a:r>
          </a:p>
          <a:p>
            <a:pPr>
              <a:spcBef>
                <a:spcPct val="20000"/>
              </a:spcBef>
              <a:buFont typeface="Arial"/>
              <a:buChar char="•"/>
              <a:defRPr/>
            </a:pPr>
            <a:r>
              <a:rPr lang="en-US" sz="2300" dirty="0" smtClean="0">
                <a:solidFill>
                  <a:srgbClr val="006699"/>
                </a:solidFill>
              </a:rPr>
              <a:t>Number of drivers: 265 (129 female, 136 male)</a:t>
            </a:r>
          </a:p>
          <a:p>
            <a:pPr>
              <a:spcBef>
                <a:spcPct val="20000"/>
              </a:spcBef>
              <a:buFont typeface="Arial"/>
              <a:buChar char="•"/>
              <a:defRPr/>
            </a:pPr>
            <a:r>
              <a:rPr lang="en-US" sz="2300" dirty="0" smtClean="0">
                <a:solidFill>
                  <a:srgbClr val="006699"/>
                </a:solidFill>
              </a:rPr>
              <a:t>Households that currently own Toyota vehicles: 60 (42%)</a:t>
            </a:r>
          </a:p>
          <a:p>
            <a:pPr>
              <a:spcBef>
                <a:spcPct val="20000"/>
              </a:spcBef>
              <a:buFont typeface="Arial"/>
              <a:buChar char="•"/>
              <a:defRPr/>
            </a:pPr>
            <a:r>
              <a:rPr lang="en-US" sz="2300" dirty="0" smtClean="0">
                <a:solidFill>
                  <a:srgbClr val="006699"/>
                </a:solidFill>
              </a:rPr>
              <a:t>Households that own hybrid vehicles: 32 (23%)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1399" y="5892800"/>
            <a:ext cx="549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*National average = 12,000 to 15,000 miles per annum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06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463939"/>
            <a:ext cx="8839200" cy="533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Selected Demographics</a:t>
            </a: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67A854A-4F36-7840-B460-21200A380054}" type="slidenum">
              <a:rPr lang="en-US" sz="180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372034" y="5935539"/>
            <a:ext cx="37300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sz="1600" dirty="0"/>
              <a:t>Pre-questionnaire </a:t>
            </a:r>
            <a:r>
              <a:rPr lang="en-US" sz="1600" dirty="0" smtClean="0"/>
              <a:t>(n = 265 </a:t>
            </a:r>
            <a:r>
              <a:rPr lang="en-US" sz="1600" dirty="0"/>
              <a:t>drivers)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1549618"/>
              </p:ext>
            </p:extLst>
          </p:nvPr>
        </p:nvGraphicFramePr>
        <p:xfrm>
          <a:off x="3962400" y="1295400"/>
          <a:ext cx="4803775" cy="1844040"/>
        </p:xfrm>
        <a:graphic>
          <a:graphicData uri="http://schemas.openxmlformats.org/drawingml/2006/table">
            <a:tbl>
              <a:tblPr/>
              <a:tblGrid>
                <a:gridCol w="3936184"/>
                <a:gridCol w="867591"/>
              </a:tblGrid>
              <a:tr h="4572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Education</a:t>
                      </a: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%</a:t>
                      </a: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</a:tr>
              <a:tr h="53334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Less than 4 years of college</a:t>
                      </a: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 6</a:t>
                      </a: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4-year college degree</a:t>
                      </a: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37</a:t>
                      </a: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Advanced degree</a:t>
                      </a: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57</a:t>
                      </a: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483050"/>
              </p:ext>
            </p:extLst>
          </p:nvPr>
        </p:nvGraphicFramePr>
        <p:xfrm>
          <a:off x="3962400" y="3671046"/>
          <a:ext cx="4800600" cy="2286004"/>
        </p:xfrm>
        <a:graphic>
          <a:graphicData uri="http://schemas.openxmlformats.org/drawingml/2006/table">
            <a:tbl>
              <a:tblPr/>
              <a:tblGrid>
                <a:gridCol w="3911599"/>
                <a:gridCol w="889001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Household income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%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Less than $100,000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25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$100,000 to $150,000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36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Greater than $150,000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38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Total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 99*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3024450"/>
              </p:ext>
            </p:extLst>
          </p:nvPr>
        </p:nvGraphicFramePr>
        <p:xfrm>
          <a:off x="457200" y="3879111"/>
          <a:ext cx="3039035" cy="2042677"/>
        </p:xfrm>
        <a:graphic>
          <a:graphicData uri="http://schemas.openxmlformats.org/drawingml/2006/table">
            <a:tbl>
              <a:tblPr/>
              <a:tblGrid>
                <a:gridCol w="2312894"/>
                <a:gridCol w="726141"/>
              </a:tblGrid>
              <a:tr h="4572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Political views</a:t>
                      </a:r>
                    </a:p>
                  </a:txBody>
                  <a:tcPr marL="91432" marR="91432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%</a:t>
                      </a:r>
                    </a:p>
                  </a:txBody>
                  <a:tcPr marL="91432" marR="91432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</a:tr>
              <a:tr h="42701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Very liberal/liberal</a:t>
                      </a:r>
                    </a:p>
                  </a:txBody>
                  <a:tcPr marL="91432" marR="91432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 72</a:t>
                      </a:r>
                    </a:p>
                  </a:txBody>
                  <a:tcPr marL="91432" marR="91432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34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Neither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19</a:t>
                      </a:r>
                    </a:p>
                  </a:txBody>
                  <a:tcPr marL="91432" marR="91432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34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Very conservative/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conservative</a:t>
                      </a:r>
                    </a:p>
                  </a:txBody>
                  <a:tcPr marL="91432" marR="91432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  9</a:t>
                      </a:r>
                    </a:p>
                  </a:txBody>
                  <a:tcPr marL="91432" marR="91432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9152069"/>
              </p:ext>
            </p:extLst>
          </p:nvPr>
        </p:nvGraphicFramePr>
        <p:xfrm>
          <a:off x="457200" y="1295400"/>
          <a:ext cx="3025588" cy="2332037"/>
        </p:xfrm>
        <a:graphic>
          <a:graphicData uri="http://schemas.openxmlformats.org/drawingml/2006/table">
            <a:tbl>
              <a:tblPr/>
              <a:tblGrid>
                <a:gridCol w="2339788"/>
                <a:gridCol w="685800"/>
              </a:tblGrid>
              <a:tr h="4573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Age 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(21 to 89)</a:t>
                      </a:r>
                    </a:p>
                  </a:txBody>
                  <a:tcPr marL="91432" marR="91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%</a:t>
                      </a:r>
                    </a:p>
                  </a:txBody>
                  <a:tcPr marL="91432" marR="91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</a:tr>
              <a:tr h="50294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Under 25</a:t>
                      </a:r>
                    </a:p>
                  </a:txBody>
                  <a:tcPr marL="91432" marR="91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  1</a:t>
                      </a:r>
                    </a:p>
                  </a:txBody>
                  <a:tcPr marL="91432" marR="91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5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25 to 40</a:t>
                      </a:r>
                    </a:p>
                  </a:txBody>
                  <a:tcPr marL="91432" marR="91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21</a:t>
                      </a:r>
                    </a:p>
                  </a:txBody>
                  <a:tcPr marL="91432" marR="91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5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41 to 60</a:t>
                      </a:r>
                    </a:p>
                  </a:txBody>
                  <a:tcPr marL="91432" marR="91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51</a:t>
                      </a:r>
                    </a:p>
                  </a:txBody>
                  <a:tcPr marL="91432" marR="91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5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Over 60</a:t>
                      </a:r>
                    </a:p>
                  </a:txBody>
                  <a:tcPr marL="91432" marR="91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27</a:t>
                      </a:r>
                    </a:p>
                  </a:txBody>
                  <a:tcPr marL="91432" marR="91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5332220" y="5948239"/>
            <a:ext cx="37228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sz="1600" dirty="0" smtClean="0"/>
              <a:t>*Does not add to 100 due to rounding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3706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>
            <a:spLocks noGrp="1"/>
          </p:cNvSpPr>
          <p:nvPr>
            <p:ph type="title"/>
          </p:nvPr>
        </p:nvSpPr>
        <p:spPr>
          <a:xfrm>
            <a:off x="0" y="382732"/>
            <a:ext cx="9144000" cy="838200"/>
          </a:xfrm>
        </p:spPr>
        <p:txBody>
          <a:bodyPr/>
          <a:lstStyle/>
          <a:p>
            <a:r>
              <a:rPr lang="en-US" sz="3800" b="1" dirty="0" smtClean="0">
                <a:latin typeface="Arial" pitchFamily="34" charset="0"/>
                <a:cs typeface="Arial" pitchFamily="34" charset="0"/>
              </a:rPr>
              <a:t>Reasons for Participating in the Study</a:t>
            </a:r>
          </a:p>
        </p:txBody>
      </p:sp>
      <p:graphicFrame>
        <p:nvGraphicFramePr>
          <p:cNvPr id="14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20352789"/>
              </p:ext>
            </p:extLst>
          </p:nvPr>
        </p:nvGraphicFramePr>
        <p:xfrm>
          <a:off x="683559" y="1924645"/>
          <a:ext cx="4422831" cy="3846190"/>
        </p:xfrm>
        <a:graphic>
          <a:graphicData uri="http://schemas.openxmlformats.org/drawingml/2006/table">
            <a:tbl>
              <a:tblPr/>
              <a:tblGrid>
                <a:gridCol w="2680447"/>
                <a:gridCol w="1742384"/>
              </a:tblGrid>
              <a:tr h="8229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Response</a:t>
                      </a:r>
                    </a:p>
                  </a:txBody>
                  <a:tcPr marL="91432" marR="91432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% of all responses</a:t>
                      </a:r>
                    </a:p>
                  </a:txBody>
                  <a:tcPr marL="91432" marR="91432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99"/>
                    </a:solidFill>
                  </a:tcPr>
                </a:tc>
              </a:tr>
              <a:tr h="45715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Practical</a:t>
                      </a:r>
                    </a:p>
                  </a:txBody>
                  <a:tcPr marL="91432" marR="91432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33</a:t>
                      </a:r>
                    </a:p>
                  </a:txBody>
                  <a:tcPr marL="91432" marR="91432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5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Altruistic</a:t>
                      </a:r>
                    </a:p>
                  </a:txBody>
                  <a:tcPr marL="91432" marR="91432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27</a:t>
                      </a:r>
                    </a:p>
                  </a:txBody>
                  <a:tcPr marL="91432" marR="91432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5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Technological</a:t>
                      </a:r>
                    </a:p>
                  </a:txBody>
                  <a:tcPr marL="91432" marR="91432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22</a:t>
                      </a:r>
                    </a:p>
                  </a:txBody>
                  <a:tcPr marL="91432" marR="91432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5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Personal enjoyment</a:t>
                      </a:r>
                    </a:p>
                  </a:txBody>
                  <a:tcPr marL="91432" marR="91432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14</a:t>
                      </a:r>
                    </a:p>
                  </a:txBody>
                  <a:tcPr marL="91432" marR="91432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6798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Voluntary simplicity/localization</a:t>
                      </a:r>
                    </a:p>
                  </a:txBody>
                  <a:tcPr marL="91432" marR="91432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  4</a:t>
                      </a:r>
                    </a:p>
                  </a:txBody>
                  <a:tcPr marL="91432" marR="91432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266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Total</a:t>
                      </a:r>
                    </a:p>
                  </a:txBody>
                  <a:tcPr marL="91432" marR="91432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100</a:t>
                      </a:r>
                    </a:p>
                  </a:txBody>
                  <a:tcPr marL="91432" marR="91432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509" name="TextBox 14"/>
          <p:cNvSpPr txBox="1">
            <a:spLocks noChangeArrowheads="1"/>
          </p:cNvSpPr>
          <p:nvPr/>
        </p:nvSpPr>
        <p:spPr bwMode="auto">
          <a:xfrm>
            <a:off x="518743" y="1103698"/>
            <a:ext cx="822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n-US" i="1" dirty="0">
                <a:solidFill>
                  <a:srgbClr val="006699"/>
                </a:solidFill>
              </a:rPr>
              <a:t>Why are you interested in being part of the PHV field test</a:t>
            </a:r>
            <a:r>
              <a:rPr lang="en-US" i="1" dirty="0" smtClean="0">
                <a:solidFill>
                  <a:srgbClr val="006699"/>
                </a:solidFill>
              </a:rPr>
              <a:t>?</a:t>
            </a:r>
          </a:p>
          <a:p>
            <a:pPr algn="ctr"/>
            <a:r>
              <a:rPr lang="en-US" sz="1200" b="1" dirty="0">
                <a:solidFill>
                  <a:srgbClr val="3F699F"/>
                </a:solidFill>
              </a:rPr>
              <a:t>(open-ended question</a:t>
            </a:r>
            <a:r>
              <a:rPr lang="en-US" sz="1200" b="1" dirty="0" smtClean="0">
                <a:solidFill>
                  <a:srgbClr val="3F699F"/>
                </a:solidFill>
              </a:rPr>
              <a:t>)</a:t>
            </a:r>
            <a:r>
              <a:rPr lang="en-US" sz="1200" i="1" dirty="0" smtClean="0">
                <a:solidFill>
                  <a:srgbClr val="006699"/>
                </a:solidFill>
              </a:rPr>
              <a:t> </a:t>
            </a:r>
            <a:endParaRPr lang="en-US" sz="1200" i="1" dirty="0">
              <a:solidFill>
                <a:srgbClr val="006699"/>
              </a:solidFill>
            </a:endParaRPr>
          </a:p>
        </p:txBody>
      </p:sp>
      <p:sp>
        <p:nvSpPr>
          <p:cNvPr id="20510" name="TextBox 4"/>
          <p:cNvSpPr txBox="1">
            <a:spLocks noChangeArrowheads="1"/>
          </p:cNvSpPr>
          <p:nvPr/>
        </p:nvSpPr>
        <p:spPr bwMode="auto">
          <a:xfrm>
            <a:off x="1219200" y="5914366"/>
            <a:ext cx="800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/>
            <a:r>
              <a:rPr lang="en-US" sz="1800" dirty="0"/>
              <a:t>Pre-interview </a:t>
            </a:r>
            <a:r>
              <a:rPr lang="en-US" sz="1800" dirty="0" smtClean="0"/>
              <a:t>(n = 142 </a:t>
            </a:r>
            <a:r>
              <a:rPr lang="en-US" sz="1800" dirty="0"/>
              <a:t>households with 328 total volunteered responses)</a:t>
            </a:r>
          </a:p>
        </p:txBody>
      </p:sp>
      <p:pic>
        <p:nvPicPr>
          <p:cNvPr id="40962" name="Picture 2" descr="C:\Users\You\Desktop\RASEI\RASEI Pics\PHV pics\DSC_0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904325"/>
            <a:ext cx="2610970" cy="173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C:\Users\You\Desktop\RASEI\RASEI Pics\PHV pics\New folder\IMG_02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879850"/>
            <a:ext cx="2610970" cy="195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24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ASEI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Fellows_x0020_August_x0020_19th_x0020_Power_x0020_Points xmlns="c54dd0ef-e71c-41c5-babf-8197ef5a956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CAB3F0D647714D9B761C69F45BE9A6" ma:contentTypeVersion="1" ma:contentTypeDescription="Create a new document." ma:contentTypeScope="" ma:versionID="db932c71764288db847cc9eea32e0e71">
  <xsd:schema xmlns:xsd="http://www.w3.org/2001/XMLSchema" xmlns:p="http://schemas.microsoft.com/office/2006/metadata/properties" xmlns:ns2="c54dd0ef-e71c-41c5-babf-8197ef5a956b" targetNamespace="http://schemas.microsoft.com/office/2006/metadata/properties" ma:root="true" ma:fieldsID="49f6eee92aa12986e2b49949e67dd2bd" ns2:_="">
    <xsd:import namespace="c54dd0ef-e71c-41c5-babf-8197ef5a956b"/>
    <xsd:element name="properties">
      <xsd:complexType>
        <xsd:sequence>
          <xsd:element name="documentManagement">
            <xsd:complexType>
              <xsd:all>
                <xsd:element ref="ns2:Fellows_x0020_August_x0020_19th_x0020_Power_x0020_Points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c54dd0ef-e71c-41c5-babf-8197ef5a956b" elementFormDefault="qualified">
    <xsd:import namespace="http://schemas.microsoft.com/office/2006/documentManagement/types"/>
    <xsd:element name="Fellows_x0020_August_x0020_19th_x0020_Power_x0020_Points" ma:index="8" nillable="true" ma:displayName="Fellows August 19th Power Points" ma:internalName="Fellows_x0020_August_x0020_19th_x0020_Power_x0020_Points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151F68A0-FC0C-47AF-93D6-C09B5BB7DD44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c54dd0ef-e71c-41c5-babf-8197ef5a956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B44F7B8-73A9-421A-9346-D74ECB82FC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61B0AC-D839-49DD-8AE2-2C09D6E2ED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4dd0ef-e71c-41c5-babf-8197ef5a956b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5389</TotalTime>
  <Words>2485</Words>
  <Application>Microsoft Office PowerPoint</Application>
  <PresentationFormat>On-screen Show (4:3)</PresentationFormat>
  <Paragraphs>726</Paragraphs>
  <Slides>49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Microsoft Excel Chart</vt:lpstr>
      <vt:lpstr>PowerPoint Presentation</vt:lpstr>
      <vt:lpstr>Outline of Presentation </vt:lpstr>
      <vt:lpstr>Community Context</vt:lpstr>
      <vt:lpstr>Introduction to the Research</vt:lpstr>
      <vt:lpstr>Sampling Matrix and Rate Structure</vt:lpstr>
      <vt:lpstr>Data Collection</vt:lpstr>
      <vt:lpstr>Selected Sample Descriptors</vt:lpstr>
      <vt:lpstr>Selected Demographics</vt:lpstr>
      <vt:lpstr>Reasons for Participating in the Study</vt:lpstr>
      <vt:lpstr>Top Car Likes</vt:lpstr>
      <vt:lpstr>Symbolic Meaning of the Car</vt:lpstr>
      <vt:lpstr>Interest in PHV Purchase and EV Range</vt:lpstr>
      <vt:lpstr>Dashboard Feedback</vt:lpstr>
      <vt:lpstr>Smart-Meter Feedback</vt:lpstr>
      <vt:lpstr>Smart-Meter and Smart-Plug Feedback</vt:lpstr>
      <vt:lpstr>Charging Scenarios</vt:lpstr>
      <vt:lpstr>Anomalous Cases (S/M)</vt:lpstr>
      <vt:lpstr>Anomalous Cases (T/U)</vt:lpstr>
      <vt:lpstr>Patterns of Change</vt:lpstr>
      <vt:lpstr>Charging Management Behaviors</vt:lpstr>
      <vt:lpstr>Electricity vs. Gasoline Costs per Charge</vt:lpstr>
      <vt:lpstr>Part Two </vt:lpstr>
      <vt:lpstr>PowerPoint Presentation</vt:lpstr>
      <vt:lpstr>An Example of Data Logged</vt:lpstr>
      <vt:lpstr>PowerPoint Presentation</vt:lpstr>
      <vt:lpstr>Distribution of Fuel Economy</vt:lpstr>
      <vt:lpstr>Distribution of the average number of trips per day</vt:lpstr>
      <vt:lpstr>Fuel Economy vs. Trip Distance</vt:lpstr>
      <vt:lpstr>Energy Consumption Versus Trip Distance</vt:lpstr>
      <vt:lpstr>Energy Consumption Versus Temperature</vt:lpstr>
      <vt:lpstr>Distribution of the average number of charging events per day</vt:lpstr>
      <vt:lpstr>Impact of Distance between Charging on Fuel Economy</vt:lpstr>
      <vt:lpstr>Parking and Charging Locations</vt:lpstr>
      <vt:lpstr>PowerPoint Presentation</vt:lpstr>
      <vt:lpstr>When does charging occur?</vt:lpstr>
      <vt:lpstr>Summary of Data Logger and  Smart-Plug Data Analysis </vt:lpstr>
      <vt:lpstr>Part Three  </vt:lpstr>
      <vt:lpstr>Use of Charging Stations</vt:lpstr>
      <vt:lpstr>Use of Charging Stations</vt:lpstr>
      <vt:lpstr>Use of Charging Stations</vt:lpstr>
      <vt:lpstr>Use of Charging Stations</vt:lpstr>
      <vt:lpstr>Ideal Electricity Demand Potentials  for Hypothetical Public Charging Stations in Boulder</vt:lpstr>
      <vt:lpstr>Satisfaction with the PHV (Interview and Data Logger Data)</vt:lpstr>
      <vt:lpstr>Satisfaction with EV Range (Interview and Data Logger Data)</vt:lpstr>
      <vt:lpstr>Correlation of Average Monthly Electricity Costs, 4 Months after the Field Test and the Same 4 Months One Year Before</vt:lpstr>
      <vt:lpstr>Off-site Charging TOU’s used significantly more kWh’s overall . . .</vt:lpstr>
      <vt:lpstr>Preliminary Conclusions</vt:lpstr>
      <vt:lpstr>Preliminary Conclusions, cont’d.</vt:lpstr>
      <vt:lpstr> Thank you!  Any questions?   </vt:lpstr>
    </vt:vector>
  </TitlesOfParts>
  <Company>d.a.m. Cool Graphics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Barbara C Farhar</dc:creator>
  <cp:lastModifiedBy>Barbara C Farhar</cp:lastModifiedBy>
  <cp:revision>453</cp:revision>
  <cp:lastPrinted>2012-10-15T22:35:39Z</cp:lastPrinted>
  <dcterms:created xsi:type="dcterms:W3CDTF">2011-04-11T19:08:21Z</dcterms:created>
  <dcterms:modified xsi:type="dcterms:W3CDTF">2012-10-24T17:45:03Z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0x0101004BCAB3F0D647714D9B761C69F45BE9A6</vt:lpwstr>
  </property>
</Properties>
</file>